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82" r:id="rId6"/>
    <p:sldId id="262" r:id="rId7"/>
    <p:sldId id="284" r:id="rId8"/>
    <p:sldId id="263" r:id="rId9"/>
    <p:sldId id="264" r:id="rId10"/>
    <p:sldId id="265" r:id="rId11"/>
    <p:sldId id="285" r:id="rId12"/>
    <p:sldId id="266" r:id="rId13"/>
    <p:sldId id="286" r:id="rId14"/>
    <p:sldId id="267" r:id="rId15"/>
    <p:sldId id="268" r:id="rId16"/>
    <p:sldId id="287" r:id="rId17"/>
    <p:sldId id="288" r:id="rId18"/>
    <p:sldId id="269" r:id="rId19"/>
    <p:sldId id="270" r:id="rId20"/>
    <p:sldId id="271" r:id="rId21"/>
    <p:sldId id="308" r:id="rId22"/>
    <p:sldId id="290" r:id="rId23"/>
    <p:sldId id="291" r:id="rId24"/>
    <p:sldId id="292" r:id="rId25"/>
    <p:sldId id="293" r:id="rId26"/>
    <p:sldId id="294" r:id="rId27"/>
    <p:sldId id="272" r:id="rId28"/>
    <p:sldId id="303" r:id="rId29"/>
    <p:sldId id="273" r:id="rId30"/>
    <p:sldId id="274" r:id="rId31"/>
    <p:sldId id="300" r:id="rId32"/>
    <p:sldId id="299" r:id="rId33"/>
    <p:sldId id="304" r:id="rId34"/>
  </p:sldIdLst>
  <p:sldSz cx="10688638" cy="7562850"/>
  <p:notesSz cx="6858000" cy="9144000"/>
  <p:defaultText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2F"/>
    <a:srgbClr val="00823B"/>
    <a:srgbClr val="00642D"/>
    <a:srgbClr val="007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188" y="-276"/>
      </p:cViewPr>
      <p:guideLst>
        <p:guide orient="horz" pos="2382"/>
        <p:guide pos="3367"/>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8E66D3-5A28-4A17-8883-DEDF93DD0295}" type="datetimeFigureOut">
              <a:rPr lang="en-US" smtClean="0"/>
              <a:pPr/>
              <a:t>7/15/2013</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04CDD-FAB8-43B1-B15D-EA5288D23E4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B04CDD-FAB8-43B1-B15D-EA5288D23E4B}"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6"/>
            <a:ext cx="9085342" cy="16211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BED119-EEAA-49CA-AF41-A897E5FB7F12}" type="datetime1">
              <a:rPr lang="en-US" smtClean="0"/>
              <a:pPr/>
              <a:t>7/15/2013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D2AD5-8813-4780-8FCA-984D436F16B4}" type="datetime1">
              <a:rPr lang="en-US" smtClean="0"/>
              <a:pPr/>
              <a:t>7/15/2013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5"/>
            <a:ext cx="2404944" cy="645293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432" y="302865"/>
            <a:ext cx="7036687" cy="64529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6E12D-DACB-4001-A9EE-D7A3BF99AD76}" type="datetime1">
              <a:rPr lang="en-US" smtClean="0"/>
              <a:pPr/>
              <a:t>7/15/2013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A55C5-2FF7-4897-8323-01C2C3D28971}" type="datetime1">
              <a:rPr lang="en-US" smtClean="0"/>
              <a:pPr/>
              <a:t>7/15/2013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2"/>
            <a:ext cx="9085342" cy="1502066"/>
          </a:xfrm>
        </p:spPr>
        <p:txBody>
          <a:bodyPr anchor="t"/>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DAF3D5-2BA9-43AF-8492-6A5A6D2B349B}" type="datetime1">
              <a:rPr lang="en-US" smtClean="0"/>
              <a:pPr/>
              <a:t>7/15/2013</a:t>
            </a:fld>
            <a:endParaRPr lang="en-US"/>
          </a:p>
        </p:txBody>
      </p:sp>
      <p:sp>
        <p:nvSpPr>
          <p:cNvPr id="5" name="Footer Placeholder 4"/>
          <p:cNvSpPr>
            <a:spLocks noGrp="1"/>
          </p:cNvSpPr>
          <p:nvPr>
            <p:ph type="ftr" sz="quarter" idx="11"/>
          </p:nvPr>
        </p:nvSpPr>
        <p:spPr/>
        <p:txBody>
          <a:bodyPr/>
          <a:lstStyle/>
          <a:p>
            <a:r>
              <a:rPr lang="en-US" smtClean="0"/>
              <a:t>1</a:t>
            </a:r>
            <a:endParaRPr lang="en-US"/>
          </a:p>
        </p:txBody>
      </p:sp>
      <p:sp>
        <p:nvSpPr>
          <p:cNvPr id="6" name="Slide Number Placeholder 5"/>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432"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3391"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53574A-F6A0-4929-90E3-F417BBDC186F}" type="datetime1">
              <a:rPr lang="en-US" smtClean="0"/>
              <a:pPr/>
              <a:t>7/15/2013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E958D-8EF2-4031-A9E1-85936BD4B3F8}" type="datetime1">
              <a:rPr lang="en-US" smtClean="0"/>
              <a:pPr/>
              <a:t>7/15/2013</a:t>
            </a:fld>
            <a:endParaRPr lang="en-US"/>
          </a:p>
        </p:txBody>
      </p:sp>
      <p:sp>
        <p:nvSpPr>
          <p:cNvPr id="8" name="Footer Placeholder 7"/>
          <p:cNvSpPr>
            <a:spLocks noGrp="1"/>
          </p:cNvSpPr>
          <p:nvPr>
            <p:ph type="ftr" sz="quarter" idx="11"/>
          </p:nvPr>
        </p:nvSpPr>
        <p:spPr/>
        <p:txBody>
          <a:bodyPr/>
          <a:lstStyle/>
          <a:p>
            <a:r>
              <a:rPr lang="en-US" smtClean="0"/>
              <a:t>1</a:t>
            </a:r>
            <a:endParaRPr lang="en-US"/>
          </a:p>
        </p:txBody>
      </p:sp>
      <p:sp>
        <p:nvSpPr>
          <p:cNvPr id="9" name="Slide Number Placeholder 8"/>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9C94F-48A1-4862-82ED-9D3EEBDE8D4C}" type="datetime1">
              <a:rPr lang="en-US" smtClean="0"/>
              <a:pPr/>
              <a:t>7/15/2013</a:t>
            </a:fld>
            <a:endParaRPr lang="en-US"/>
          </a:p>
        </p:txBody>
      </p:sp>
      <p:sp>
        <p:nvSpPr>
          <p:cNvPr id="4" name="Footer Placeholder 3"/>
          <p:cNvSpPr>
            <a:spLocks noGrp="1"/>
          </p:cNvSpPr>
          <p:nvPr>
            <p:ph type="ftr" sz="quarter" idx="11"/>
          </p:nvPr>
        </p:nvSpPr>
        <p:spPr/>
        <p:txBody>
          <a:bodyPr/>
          <a:lstStyle/>
          <a:p>
            <a:r>
              <a:rPr lang="en-US" smtClean="0"/>
              <a:t>1</a:t>
            </a:r>
            <a:endParaRPr lang="en-US"/>
          </a:p>
        </p:txBody>
      </p:sp>
      <p:sp>
        <p:nvSpPr>
          <p:cNvPr id="5" name="Slide Number Placeholder 4"/>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1C00E-F5AE-41DD-AA27-0EDD5B8C36BD}" type="datetime1">
              <a:rPr lang="en-US" smtClean="0"/>
              <a:pPr/>
              <a:t>7/15/2013</a:t>
            </a:fld>
            <a:endParaRPr lang="en-US"/>
          </a:p>
        </p:txBody>
      </p:sp>
      <p:sp>
        <p:nvSpPr>
          <p:cNvPr id="3" name="Footer Placeholder 2"/>
          <p:cNvSpPr>
            <a:spLocks noGrp="1"/>
          </p:cNvSpPr>
          <p:nvPr>
            <p:ph type="ftr" sz="quarter" idx="11"/>
          </p:nvPr>
        </p:nvSpPr>
        <p:spPr/>
        <p:txBody>
          <a:bodyPr/>
          <a:lstStyle/>
          <a:p>
            <a:r>
              <a:rPr lang="en-US" smtClean="0"/>
              <a:t>1</a:t>
            </a:r>
            <a:endParaRPr lang="en-US"/>
          </a:p>
        </p:txBody>
      </p:sp>
      <p:sp>
        <p:nvSpPr>
          <p:cNvPr id="4" name="Slide Number Placeholder 3"/>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3" y="301113"/>
            <a:ext cx="3516488" cy="1281483"/>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42564B-45EE-46E9-93B5-EB4A092302B1}" type="datetime1">
              <a:rPr lang="en-US" smtClean="0"/>
              <a:pPr/>
              <a:t>7/15/2013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8" y="5293995"/>
            <a:ext cx="6413183" cy="624986"/>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n-US"/>
          </a:p>
        </p:txBody>
      </p:sp>
      <p:sp>
        <p:nvSpPr>
          <p:cNvPr id="4" name="Text Placeholder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AC2F99-030F-4209-BAEE-138FF8173367}" type="datetime1">
              <a:rPr lang="en-US" smtClean="0"/>
              <a:pPr/>
              <a:t>7/15/2013</a:t>
            </a:fld>
            <a:endParaRPr lang="en-US"/>
          </a:p>
        </p:txBody>
      </p:sp>
      <p:sp>
        <p:nvSpPr>
          <p:cNvPr id="6" name="Footer Placeholder 5"/>
          <p:cNvSpPr>
            <a:spLocks noGrp="1"/>
          </p:cNvSpPr>
          <p:nvPr>
            <p:ph type="ftr" sz="quarter" idx="11"/>
          </p:nvPr>
        </p:nvSpPr>
        <p:spPr/>
        <p:txBody>
          <a:bodyPr/>
          <a:lstStyle/>
          <a:p>
            <a:r>
              <a:rPr lang="en-US" smtClean="0"/>
              <a:t>1</a:t>
            </a:r>
            <a:endParaRPr lang="en-US"/>
          </a:p>
        </p:txBody>
      </p:sp>
      <p:sp>
        <p:nvSpPr>
          <p:cNvPr id="7" name="Slide Number Placeholder 6"/>
          <p:cNvSpPr>
            <a:spLocks noGrp="1"/>
          </p:cNvSpPr>
          <p:nvPr>
            <p:ph type="sldNum" sz="quarter" idx="12"/>
          </p:nvPr>
        </p:nvSpPr>
        <p:spPr/>
        <p:txBody>
          <a:bodyPr/>
          <a:lstStyle/>
          <a:p>
            <a:fld id="{71C5D55B-390D-4407-AC18-1C38B0EAD8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6F6B90F7-51B7-4F5D-A6FF-E063059CF1E8}" type="datetime1">
              <a:rPr lang="en-US" smtClean="0"/>
              <a:pPr/>
              <a:t>7/15/2013</a:t>
            </a:fld>
            <a:endParaRPr lang="en-US"/>
          </a:p>
        </p:txBody>
      </p:sp>
      <p:sp>
        <p:nvSpPr>
          <p:cNvPr id="5" name="Footer Placeholder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r>
              <a:rPr lang="en-US" smtClean="0"/>
              <a:t>1</a:t>
            </a:r>
            <a:endParaRPr lang="en-US"/>
          </a:p>
        </p:txBody>
      </p:sp>
      <p:sp>
        <p:nvSpPr>
          <p:cNvPr id="6" name="Slide Number Placeholder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71C5D55B-390D-4407-AC18-1C38B0EAD8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42873"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1042873"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334" indent="-325898" algn="l" defTabSz="1042873"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592" indent="-260718" algn="l" defTabSz="1042873"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028"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465"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901"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338"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775"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211" indent="-260718" algn="l" defTabSz="104287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40.jpeg"/><Relationship Id="rId4" Type="http://schemas.openxmlformats.org/officeDocument/2006/relationships/image" Target="../media/image31.jpe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3" cstate="print"/>
          <a:stretch>
            <a:fillRect/>
          </a:stretch>
        </p:blipFill>
        <p:spPr>
          <a:xfrm>
            <a:off x="0" y="2152"/>
            <a:ext cx="10688638" cy="7558546"/>
          </a:xfrm>
          <a:prstGeom prst="rect">
            <a:avLst/>
          </a:prstGeom>
        </p:spPr>
      </p:pic>
      <p:pic>
        <p:nvPicPr>
          <p:cNvPr id="5" name="Picture 4" descr="mnmnmnm.jpg"/>
          <p:cNvPicPr>
            <a:picLocks noChangeAspect="1"/>
          </p:cNvPicPr>
          <p:nvPr/>
        </p:nvPicPr>
        <p:blipFill>
          <a:blip r:embed="rId4" cstate="print"/>
          <a:stretch>
            <a:fillRect/>
          </a:stretch>
        </p:blipFill>
        <p:spPr>
          <a:xfrm>
            <a:off x="0" y="0"/>
            <a:ext cx="10688638" cy="7558546"/>
          </a:xfrm>
          <a:prstGeom prst="rect">
            <a:avLst/>
          </a:prstGeom>
        </p:spPr>
      </p:pic>
      <p:sp>
        <p:nvSpPr>
          <p:cNvPr id="1025" name="Rectangle 1"/>
          <p:cNvSpPr>
            <a:spLocks noChangeArrowheads="1"/>
          </p:cNvSpPr>
          <p:nvPr/>
        </p:nvSpPr>
        <p:spPr bwMode="auto">
          <a:xfrm>
            <a:off x="0" y="2500376"/>
            <a:ext cx="10688638" cy="4167957"/>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600" dirty="0">
                <a:solidFill>
                  <a:schemeClr val="bg1"/>
                </a:solidFill>
                <a:latin typeface="Impact" pitchFamily="34" charset="0"/>
              </a:rPr>
              <a:t>ECO GLOBAL ENGINEERING INCORPORATION</a:t>
            </a:r>
          </a:p>
          <a:p>
            <a:pPr algn="ctr"/>
            <a:r>
              <a:rPr lang="en-US" sz="3200" b="1" dirty="0" smtClean="0">
                <a:solidFill>
                  <a:schemeClr val="bg1"/>
                </a:solidFill>
                <a:latin typeface="Arial" pitchFamily="34" charset="0"/>
                <a:cs typeface="Arial" pitchFamily="34" charset="0"/>
              </a:rPr>
              <a:t>(</a:t>
            </a:r>
            <a:r>
              <a:rPr lang="en-US" sz="2800" dirty="0" smtClean="0">
                <a:solidFill>
                  <a:schemeClr val="bg1"/>
                </a:solidFill>
                <a:latin typeface="Impact" pitchFamily="34" charset="0"/>
              </a:rPr>
              <a:t>ECOGEI</a:t>
            </a:r>
            <a:r>
              <a:rPr lang="en-US" sz="3200" b="1" dirty="0">
                <a:solidFill>
                  <a:schemeClr val="bg1"/>
                </a:solidFill>
                <a:latin typeface="Arial" pitchFamily="34" charset="0"/>
                <a:cs typeface="Arial" pitchFamily="34" charset="0"/>
              </a:rPr>
              <a:t>)</a:t>
            </a:r>
            <a:endParaRPr lang="en-US" sz="2800" b="1" dirty="0">
              <a:solidFill>
                <a:schemeClr val="bg1"/>
              </a:solidFill>
              <a:latin typeface="Arial" pitchFamily="34" charset="0"/>
              <a:cs typeface="Arial" pitchFamily="34" charset="0"/>
            </a:endParaRPr>
          </a:p>
          <a:p>
            <a:pPr algn="ctr"/>
            <a:r>
              <a:rPr lang="en-US" sz="2800" dirty="0">
                <a:solidFill>
                  <a:schemeClr val="bg1"/>
                </a:solidFill>
                <a:latin typeface="Impact" pitchFamily="34" charset="0"/>
              </a:rPr>
              <a:t>REPUBLIC OF </a:t>
            </a:r>
            <a:r>
              <a:rPr lang="en-US" sz="2800" dirty="0" smtClean="0">
                <a:solidFill>
                  <a:schemeClr val="bg1"/>
                </a:solidFill>
                <a:latin typeface="Impact" pitchFamily="34" charset="0"/>
              </a:rPr>
              <a:t>SINGAPORE</a:t>
            </a:r>
          </a:p>
          <a:p>
            <a:pPr algn="ctr"/>
            <a:endParaRPr lang="en-US" sz="2200" dirty="0">
              <a:solidFill>
                <a:srgbClr val="00642D"/>
              </a:solidFill>
              <a:latin typeface="Impact" pitchFamily="34" charset="0"/>
            </a:endParaRPr>
          </a:p>
          <a:p>
            <a:pPr algn="ctr"/>
            <a:endParaRPr lang="en-US" sz="2200" b="1" dirty="0" smtClean="0">
              <a:solidFill>
                <a:srgbClr val="00642D"/>
              </a:solidFill>
            </a:endParaRPr>
          </a:p>
          <a:p>
            <a:pPr algn="ctr"/>
            <a:endParaRPr lang="en-US" sz="2200" b="1" dirty="0" smtClean="0">
              <a:solidFill>
                <a:srgbClr val="00642D"/>
              </a:solidFill>
            </a:endParaRPr>
          </a:p>
          <a:p>
            <a:pPr algn="ctr"/>
            <a:r>
              <a:rPr lang="en-US" sz="2200" b="1" dirty="0" smtClean="0">
                <a:solidFill>
                  <a:srgbClr val="00642D"/>
                </a:solidFill>
              </a:rPr>
              <a:t>An Advanced R&amp;D </a:t>
            </a:r>
            <a:r>
              <a:rPr lang="en-US" sz="2200" b="1" dirty="0" smtClean="0">
                <a:solidFill>
                  <a:srgbClr val="00823B"/>
                </a:solidFill>
              </a:rPr>
              <a:t>Based</a:t>
            </a:r>
            <a:r>
              <a:rPr lang="en-US" sz="2200" b="1" dirty="0" smtClean="0">
                <a:solidFill>
                  <a:srgbClr val="00642D"/>
                </a:solidFill>
              </a:rPr>
              <a:t> Environmental cum Mechanical Global Engineering Enterprise</a:t>
            </a:r>
          </a:p>
          <a:p>
            <a:pPr algn="ctr"/>
            <a:r>
              <a:rPr lang="en-US" sz="2400" b="1" dirty="0"/>
              <a:t> </a:t>
            </a:r>
            <a:endParaRPr lang="en-US" sz="2400" dirty="0"/>
          </a:p>
          <a:p>
            <a:pPr algn="ctr"/>
            <a:r>
              <a:rPr lang="en-US" sz="2800" dirty="0"/>
              <a:t>  </a:t>
            </a:r>
          </a:p>
          <a:p>
            <a:pPr algn="ctr"/>
            <a:r>
              <a:rPr lang="en-US" sz="2800" b="1" dirty="0"/>
              <a:t>CORPORATE PRESENTATION</a:t>
            </a:r>
            <a:endParaRPr lang="en-US" sz="28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7" name="Rectangle 6"/>
          <p:cNvSpPr/>
          <p:nvPr/>
        </p:nvSpPr>
        <p:spPr>
          <a:xfrm>
            <a:off x="315119" y="1836393"/>
            <a:ext cx="10134600" cy="4889031"/>
          </a:xfrm>
          <a:prstGeom prst="rect">
            <a:avLst/>
          </a:prstGeom>
        </p:spPr>
        <p:txBody>
          <a:bodyPr wrap="square">
            <a:spAutoFit/>
          </a:bodyPr>
          <a:lstStyle/>
          <a:p>
            <a:pPr algn="ctr"/>
            <a:r>
              <a:rPr lang="en-US" sz="1800" b="1" dirty="0" err="1"/>
              <a:t>ecoDigester</a:t>
            </a:r>
            <a:r>
              <a:rPr lang="en-US" sz="1800" b="1" dirty="0"/>
              <a:t>®</a:t>
            </a:r>
          </a:p>
          <a:p>
            <a:pPr algn="ctr"/>
            <a:r>
              <a:rPr lang="en-US" sz="1800" b="1" dirty="0"/>
              <a:t>Digesting food waste into water</a:t>
            </a:r>
            <a:endParaRPr lang="en-US" sz="1600" b="1" dirty="0"/>
          </a:p>
          <a:p>
            <a:r>
              <a:rPr lang="en-US" sz="1500" dirty="0"/>
              <a:t> </a:t>
            </a:r>
          </a:p>
          <a:p>
            <a:pPr algn="just">
              <a:spcAft>
                <a:spcPts val="500"/>
              </a:spcAft>
            </a:pPr>
            <a:r>
              <a:rPr lang="en-US" sz="1580" dirty="0" err="1"/>
              <a:t>ecoDigester</a:t>
            </a:r>
            <a:r>
              <a:rPr lang="en-US" sz="1580" dirty="0"/>
              <a:t>® is an entirely self-contained and continual feed disposal system for organic waste. It is designed to convert solid food waste materials into crystal-clear reusable water which can be applied for multiple purposes e.g. washing floor or watering of plants</a:t>
            </a:r>
            <a:r>
              <a:rPr lang="en-US" sz="1580" dirty="0" smtClean="0"/>
              <a:t>.</a:t>
            </a:r>
            <a:r>
              <a:rPr lang="en-US" sz="1580" dirty="0"/>
              <a:t> </a:t>
            </a:r>
          </a:p>
          <a:p>
            <a:pPr algn="just">
              <a:spcAft>
                <a:spcPts val="400"/>
              </a:spcAft>
            </a:pPr>
            <a:r>
              <a:rPr lang="en-US" sz="1580" dirty="0" err="1"/>
              <a:t>ecoDigester</a:t>
            </a:r>
            <a:r>
              <a:rPr lang="en-US" sz="1580" dirty="0"/>
              <a:t>® increases the speed of the natural decomposition process through biological means like maintaining optimal levels of aeration, moisture, temperature. Under these controlled conditions, microorganisms can safely decompose food waste at a rate much faster than under natural conditions which are subjected to soil and groundwater contamination</a:t>
            </a:r>
            <a:r>
              <a:rPr lang="en-US" sz="1580" dirty="0" smtClean="0"/>
              <a:t>.</a:t>
            </a:r>
            <a:r>
              <a:rPr lang="en-US" sz="1580" dirty="0"/>
              <a:t> </a:t>
            </a:r>
          </a:p>
          <a:p>
            <a:pPr algn="just"/>
            <a:r>
              <a:rPr lang="en-US" sz="1580" dirty="0" err="1"/>
              <a:t>ecoDigester</a:t>
            </a:r>
            <a:r>
              <a:rPr lang="en-US" sz="1580" dirty="0"/>
              <a:t>® can safely and quickly decomposes any kind of food waste including vegetables, fruits, scraps, raw and cooked meat, fish, poultries and dairy products.</a:t>
            </a:r>
          </a:p>
          <a:p>
            <a:r>
              <a:rPr lang="en-US" sz="1580" dirty="0"/>
              <a:t> </a:t>
            </a:r>
          </a:p>
          <a:p>
            <a:pPr>
              <a:spcAft>
                <a:spcPts val="600"/>
              </a:spcAft>
            </a:pPr>
            <a:r>
              <a:rPr lang="en-US" sz="1580" dirty="0"/>
              <a:t>The food waste enters the </a:t>
            </a:r>
            <a:r>
              <a:rPr lang="en-US" sz="1580" dirty="0" err="1"/>
              <a:t>ecoDigester</a:t>
            </a:r>
            <a:r>
              <a:rPr lang="en-US" sz="1580" dirty="0"/>
              <a:t> and is decomposed into sludge within </a:t>
            </a:r>
            <a:r>
              <a:rPr lang="en-US" sz="1580" dirty="0" smtClean="0"/>
              <a:t>24hrs</a:t>
            </a:r>
            <a:r>
              <a:rPr lang="en-US" sz="1580" dirty="0"/>
              <a:t> </a:t>
            </a:r>
          </a:p>
          <a:p>
            <a:pPr>
              <a:spcAft>
                <a:spcPts val="600"/>
              </a:spcAft>
            </a:pPr>
            <a:r>
              <a:rPr lang="en-US" sz="1580" dirty="0"/>
              <a:t>The sludge is run through a grease </a:t>
            </a:r>
            <a:r>
              <a:rPr lang="en-US" sz="1580" dirty="0" smtClean="0"/>
              <a:t>separator</a:t>
            </a:r>
            <a:r>
              <a:rPr lang="en-US" sz="1580" dirty="0"/>
              <a:t> </a:t>
            </a:r>
          </a:p>
          <a:p>
            <a:pPr>
              <a:spcAft>
                <a:spcPts val="600"/>
              </a:spcAft>
            </a:pPr>
            <a:r>
              <a:rPr lang="en-US" sz="1580" dirty="0"/>
              <a:t>Followed by microbial treatment and filtration through our MBR </a:t>
            </a:r>
            <a:r>
              <a:rPr lang="en-US" sz="1580" dirty="0" smtClean="0"/>
              <a:t>system</a:t>
            </a:r>
            <a:r>
              <a:rPr lang="en-US" sz="1580" dirty="0"/>
              <a:t> </a:t>
            </a:r>
          </a:p>
          <a:p>
            <a:pPr>
              <a:spcAft>
                <a:spcPts val="600"/>
              </a:spcAft>
            </a:pPr>
            <a:r>
              <a:rPr lang="en-US" sz="1580" dirty="0"/>
              <a:t>The result is water which meets sewage </a:t>
            </a:r>
            <a:r>
              <a:rPr lang="en-US" sz="1580" dirty="0" smtClean="0"/>
              <a:t>standards</a:t>
            </a:r>
            <a:r>
              <a:rPr lang="en-US" sz="1580" dirty="0"/>
              <a:t> </a:t>
            </a:r>
          </a:p>
          <a:p>
            <a:r>
              <a:rPr lang="en-US" sz="1580" dirty="0"/>
              <a:t>If there is a requirement to reuse the water, the result is put through a Reverse Osmosis System to further treat the water</a:t>
            </a:r>
          </a:p>
        </p:txBody>
      </p:sp>
      <p:pic>
        <p:nvPicPr>
          <p:cNvPr id="4" name="Picture 3" descr="15.jpg"/>
          <p:cNvPicPr>
            <a:picLocks noChangeAspect="1"/>
          </p:cNvPicPr>
          <p:nvPr/>
        </p:nvPicPr>
        <p:blipFill>
          <a:blip r:embed="rId3" cstate="print"/>
          <a:stretch>
            <a:fillRect/>
          </a:stretch>
        </p:blipFill>
        <p:spPr>
          <a:xfrm>
            <a:off x="0" y="2152"/>
            <a:ext cx="10688638" cy="7558546"/>
          </a:xfrm>
          <a:prstGeom prst="rect">
            <a:avLst/>
          </a:prstGeom>
        </p:spPr>
      </p:pic>
      <p:sp>
        <p:nvSpPr>
          <p:cNvPr id="6" name="Slide Number Placeholder 5"/>
          <p:cNvSpPr>
            <a:spLocks noGrp="1"/>
          </p:cNvSpPr>
          <p:nvPr>
            <p:ph type="sldNum" sz="quarter" idx="12"/>
          </p:nvPr>
        </p:nvSpPr>
        <p:spPr/>
        <p:txBody>
          <a:bodyPr/>
          <a:lstStyle/>
          <a:p>
            <a:fld id="{71C5D55B-390D-4407-AC18-1C38B0EAD8E7}"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7" name="Rectangle 6"/>
          <p:cNvSpPr/>
          <p:nvPr/>
        </p:nvSpPr>
        <p:spPr>
          <a:xfrm>
            <a:off x="315119" y="2028825"/>
            <a:ext cx="10134600" cy="4688976"/>
          </a:xfrm>
          <a:prstGeom prst="rect">
            <a:avLst/>
          </a:prstGeom>
        </p:spPr>
        <p:txBody>
          <a:bodyPr wrap="square">
            <a:spAutoFit/>
          </a:bodyPr>
          <a:lstStyle/>
          <a:p>
            <a:pPr algn="ctr"/>
            <a:r>
              <a:rPr lang="en-US" sz="1800" b="1" dirty="0" err="1"/>
              <a:t>ecoDigester</a:t>
            </a:r>
            <a:r>
              <a:rPr lang="en-US" sz="1800" b="1" dirty="0"/>
              <a:t>®</a:t>
            </a:r>
          </a:p>
          <a:p>
            <a:pPr algn="ctr"/>
            <a:r>
              <a:rPr lang="en-US" sz="1800" b="1" dirty="0"/>
              <a:t>Digesting </a:t>
            </a:r>
            <a:r>
              <a:rPr lang="en-US" sz="1800" b="1" dirty="0" smtClean="0"/>
              <a:t>Food </a:t>
            </a:r>
            <a:r>
              <a:rPr lang="en-US" sz="1800" b="1" dirty="0"/>
              <a:t>W</a:t>
            </a:r>
            <a:r>
              <a:rPr lang="en-US" sz="1800" b="1" dirty="0" smtClean="0"/>
              <a:t>aste </a:t>
            </a:r>
            <a:r>
              <a:rPr lang="en-US" sz="1800" b="1" dirty="0"/>
              <a:t>into </a:t>
            </a:r>
            <a:r>
              <a:rPr lang="en-US" sz="1800" b="1" dirty="0" smtClean="0"/>
              <a:t>Water</a:t>
            </a:r>
            <a:endParaRPr lang="en-US" sz="1600" b="1" dirty="0"/>
          </a:p>
          <a:p>
            <a:r>
              <a:rPr lang="en-US" sz="1400" dirty="0"/>
              <a:t> </a:t>
            </a:r>
          </a:p>
          <a:p>
            <a:pPr algn="just">
              <a:spcAft>
                <a:spcPts val="500"/>
              </a:spcAft>
            </a:pPr>
            <a:r>
              <a:rPr lang="en-US" sz="1600" b="1" dirty="0" err="1"/>
              <a:t>ecoDigester</a:t>
            </a:r>
            <a:r>
              <a:rPr lang="en-US" sz="1600" b="1" dirty="0"/>
              <a:t>® </a:t>
            </a:r>
            <a:r>
              <a:rPr lang="en-US" sz="1580" dirty="0"/>
              <a:t>is an entirely self-contained and continual feed disposal system for organic waste. It is designed to convert solid food waste materials into crystal-clear reusable water which can be applied for multiple purposes e.g. washing floor or watering of plants</a:t>
            </a:r>
            <a:r>
              <a:rPr lang="en-US" sz="1580" dirty="0" smtClean="0"/>
              <a:t>.</a:t>
            </a:r>
            <a:r>
              <a:rPr lang="en-US" sz="1580" dirty="0"/>
              <a:t> </a:t>
            </a:r>
          </a:p>
          <a:p>
            <a:pPr algn="just">
              <a:spcAft>
                <a:spcPts val="400"/>
              </a:spcAft>
            </a:pPr>
            <a:r>
              <a:rPr lang="en-US" sz="1600" b="1" dirty="0" err="1"/>
              <a:t>ecoDigester</a:t>
            </a:r>
            <a:r>
              <a:rPr lang="en-US" sz="1600" b="1" dirty="0"/>
              <a:t>® </a:t>
            </a:r>
            <a:r>
              <a:rPr lang="en-US" sz="1580" dirty="0"/>
              <a:t>increases the speed of the natural decomposition process through biological means like maintaining optimal levels of aeration, moisture, temperature. Under these controlled conditions, microorganisms can safely decompose food waste at a rate much faster than under natural conditions which are subjected to soil and groundwater contamination</a:t>
            </a:r>
            <a:r>
              <a:rPr lang="en-US" sz="1580" dirty="0" smtClean="0"/>
              <a:t>.</a:t>
            </a:r>
            <a:r>
              <a:rPr lang="en-US" sz="1580" dirty="0"/>
              <a:t> </a:t>
            </a:r>
          </a:p>
          <a:p>
            <a:pPr algn="just"/>
            <a:r>
              <a:rPr lang="en-US" sz="1600" b="1" dirty="0" err="1"/>
              <a:t>ecoDigester</a:t>
            </a:r>
            <a:r>
              <a:rPr lang="en-US" sz="1600" b="1" dirty="0"/>
              <a:t>® </a:t>
            </a:r>
            <a:r>
              <a:rPr lang="en-US" sz="1580" dirty="0"/>
              <a:t>can safely and quickly decomposes any kind of food waste including vegetables, fruits, scraps, raw and cooked meat, fish, poultries and dairy products.</a:t>
            </a:r>
          </a:p>
          <a:p>
            <a:r>
              <a:rPr lang="en-US" sz="1100" dirty="0"/>
              <a:t> </a:t>
            </a:r>
          </a:p>
          <a:p>
            <a:pPr algn="just">
              <a:spcAft>
                <a:spcPts val="600"/>
              </a:spcAft>
            </a:pPr>
            <a:r>
              <a:rPr lang="en-US" sz="1560" b="1" dirty="0"/>
              <a:t>The food waste enters the </a:t>
            </a:r>
            <a:r>
              <a:rPr lang="en-US" sz="1560" b="1" dirty="0" err="1"/>
              <a:t>ecoDigester</a:t>
            </a:r>
            <a:r>
              <a:rPr lang="en-US" sz="1560" b="1" dirty="0"/>
              <a:t> and is decomposed </a:t>
            </a:r>
            <a:r>
              <a:rPr lang="en-US" sz="1560" b="1" dirty="0" smtClean="0"/>
              <a:t>within 24hrs</a:t>
            </a:r>
            <a:r>
              <a:rPr lang="en-US" sz="1560" b="1" dirty="0"/>
              <a:t> </a:t>
            </a:r>
          </a:p>
          <a:p>
            <a:pPr algn="just">
              <a:spcAft>
                <a:spcPts val="600"/>
              </a:spcAft>
            </a:pPr>
            <a:r>
              <a:rPr lang="en-US" sz="1560" b="1" dirty="0"/>
              <a:t>The sludge is run through a grease </a:t>
            </a:r>
            <a:r>
              <a:rPr lang="en-US" sz="1560" b="1" dirty="0" smtClean="0"/>
              <a:t>separator</a:t>
            </a:r>
            <a:r>
              <a:rPr lang="en-US" sz="1560" b="1" dirty="0"/>
              <a:t> </a:t>
            </a:r>
          </a:p>
          <a:p>
            <a:pPr algn="just">
              <a:spcAft>
                <a:spcPts val="600"/>
              </a:spcAft>
            </a:pPr>
            <a:r>
              <a:rPr lang="en-US" sz="1560" b="1" dirty="0"/>
              <a:t>Followed by microbial treatment and filtration through our MBR </a:t>
            </a:r>
            <a:r>
              <a:rPr lang="en-US" sz="1560" b="1" dirty="0" smtClean="0"/>
              <a:t>system</a:t>
            </a:r>
            <a:r>
              <a:rPr lang="en-US" sz="1560" b="1" dirty="0"/>
              <a:t> </a:t>
            </a:r>
          </a:p>
          <a:p>
            <a:pPr algn="just">
              <a:spcAft>
                <a:spcPts val="600"/>
              </a:spcAft>
            </a:pPr>
            <a:r>
              <a:rPr lang="en-US" sz="1560" b="1" dirty="0"/>
              <a:t>The result is water which meets sewage </a:t>
            </a:r>
            <a:r>
              <a:rPr lang="en-US" sz="1560" b="1" dirty="0" smtClean="0"/>
              <a:t>standards</a:t>
            </a:r>
            <a:r>
              <a:rPr lang="en-US" sz="1560" b="1" dirty="0"/>
              <a:t> </a:t>
            </a:r>
          </a:p>
          <a:p>
            <a:pPr algn="just"/>
            <a:r>
              <a:rPr lang="en-US" sz="1560" b="1" dirty="0"/>
              <a:t>If there is a requirement to reuse the water, the result is put through a Reverse Osmosis System to further treat the water</a:t>
            </a:r>
          </a:p>
        </p:txBody>
      </p:sp>
      <p:sp>
        <p:nvSpPr>
          <p:cNvPr id="4" name="Slide Number Placeholder 3"/>
          <p:cNvSpPr>
            <a:spLocks noGrp="1"/>
          </p:cNvSpPr>
          <p:nvPr>
            <p:ph type="sldNum" sz="quarter" idx="12"/>
          </p:nvPr>
        </p:nvSpPr>
        <p:spPr/>
        <p:txBody>
          <a:bodyPr/>
          <a:lstStyle/>
          <a:p>
            <a:fld id="{71C5D55B-390D-4407-AC18-1C38B0EAD8E7}" type="slidenum">
              <a:rPr lang="en-US" smtClean="0"/>
              <a:pPr/>
              <a:t>11</a:t>
            </a:fld>
            <a:endParaRPr lang="en-US"/>
          </a:p>
        </p:txBody>
      </p:sp>
      <p:pic>
        <p:nvPicPr>
          <p:cNvPr id="8" name="Picture 7" descr="http://www.bharatpetroleum.com/petrozine/quart1_2008/sprinkler.jpg"/>
          <p:cNvPicPr/>
          <p:nvPr/>
        </p:nvPicPr>
        <p:blipFill>
          <a:blip r:embed="rId3"/>
          <a:srcRect/>
          <a:stretch>
            <a:fillRect/>
          </a:stretch>
        </p:blipFill>
        <p:spPr bwMode="auto">
          <a:xfrm>
            <a:off x="6525419" y="4795837"/>
            <a:ext cx="1866900" cy="1423988"/>
          </a:xfrm>
          <a:prstGeom prst="rect">
            <a:avLst/>
          </a:prstGeom>
          <a:noFill/>
          <a:ln w="9525">
            <a:noFill/>
            <a:miter lim="800000"/>
            <a:headEnd/>
            <a:tailEnd/>
          </a:ln>
        </p:spPr>
      </p:pic>
      <p:pic>
        <p:nvPicPr>
          <p:cNvPr id="9" name="Picture 8" descr="http://t0.gstatic.com/images?q=tbn:ANd9GcTImbltl5B4ltY4t6DXp2N5agb_shbf-pT0ai7l-Wb5zef9fPOhk6jDbpo"/>
          <p:cNvPicPr/>
          <p:nvPr/>
        </p:nvPicPr>
        <p:blipFill>
          <a:blip r:embed="rId4"/>
          <a:srcRect/>
          <a:stretch>
            <a:fillRect/>
          </a:stretch>
        </p:blipFill>
        <p:spPr bwMode="auto">
          <a:xfrm>
            <a:off x="391319" y="1571625"/>
            <a:ext cx="1600200" cy="1295400"/>
          </a:xfrm>
          <a:prstGeom prst="rect">
            <a:avLst/>
          </a:prstGeom>
          <a:noFill/>
          <a:ln w="9525">
            <a:noFill/>
            <a:miter lim="800000"/>
            <a:headEnd/>
            <a:tailEnd/>
          </a:ln>
        </p:spPr>
      </p:pic>
      <p:pic>
        <p:nvPicPr>
          <p:cNvPr id="10" name="Picture 9" descr="http://www.eco-wiz.com/images/p1_03.jpg"/>
          <p:cNvPicPr/>
          <p:nvPr/>
        </p:nvPicPr>
        <p:blipFill>
          <a:blip r:embed="rId5"/>
          <a:srcRect/>
          <a:stretch>
            <a:fillRect/>
          </a:stretch>
        </p:blipFill>
        <p:spPr bwMode="auto">
          <a:xfrm>
            <a:off x="8392319" y="4795837"/>
            <a:ext cx="1981200" cy="14239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7" name="Rectangle 6"/>
          <p:cNvSpPr/>
          <p:nvPr/>
        </p:nvSpPr>
        <p:spPr>
          <a:xfrm>
            <a:off x="315119" y="1992947"/>
            <a:ext cx="10134600" cy="4867999"/>
          </a:xfrm>
          <a:prstGeom prst="rect">
            <a:avLst/>
          </a:prstGeom>
        </p:spPr>
        <p:txBody>
          <a:bodyPr wrap="square">
            <a:spAutoFit/>
          </a:bodyPr>
          <a:lstStyle/>
          <a:p>
            <a:pPr algn="ctr"/>
            <a:r>
              <a:rPr lang="en-US" sz="1800" b="1" dirty="0" err="1"/>
              <a:t>ecoDigester</a:t>
            </a:r>
            <a:r>
              <a:rPr lang="en-US" sz="1800" b="1" dirty="0"/>
              <a:t>®</a:t>
            </a:r>
          </a:p>
          <a:p>
            <a:pPr algn="ctr"/>
            <a:r>
              <a:rPr lang="en-US" sz="1800" b="1" dirty="0"/>
              <a:t>Digesting food waste into compost</a:t>
            </a:r>
            <a:endParaRPr lang="en-US" sz="1600" b="1" dirty="0"/>
          </a:p>
          <a:p>
            <a:pPr>
              <a:spcAft>
                <a:spcPts val="800"/>
              </a:spcAft>
            </a:pPr>
            <a:endParaRPr lang="en-US" sz="1400" b="1" i="1" u="sng" dirty="0" smtClean="0"/>
          </a:p>
          <a:p>
            <a:pPr>
              <a:spcAft>
                <a:spcPts val="800"/>
              </a:spcAft>
            </a:pPr>
            <a:r>
              <a:rPr lang="en-US" sz="2000" b="1" dirty="0" smtClean="0"/>
              <a:t>ADVANTAGES</a:t>
            </a:r>
            <a:endParaRPr lang="en-US" sz="2000" dirty="0"/>
          </a:p>
          <a:p>
            <a:r>
              <a:rPr lang="en-US" sz="1600" b="1" dirty="0"/>
              <a:t> </a:t>
            </a:r>
            <a:r>
              <a:rPr lang="en-US" sz="1600" b="1" dirty="0" smtClean="0"/>
              <a:t>Key </a:t>
            </a:r>
            <a:r>
              <a:rPr lang="en-US" sz="1600" b="1" dirty="0"/>
              <a:t>Features:</a:t>
            </a:r>
            <a:endParaRPr lang="en-US" sz="1600" dirty="0"/>
          </a:p>
          <a:p>
            <a:r>
              <a:rPr lang="en-US" sz="1600" b="1" dirty="0" smtClean="0"/>
              <a:t>	⇒</a:t>
            </a:r>
            <a:r>
              <a:rPr lang="en-US" sz="1600" dirty="0" smtClean="0"/>
              <a:t> </a:t>
            </a:r>
            <a:r>
              <a:rPr lang="en-US" sz="1600" b="1" dirty="0"/>
              <a:t>Virtually smoke, fumes &amp; smell free</a:t>
            </a:r>
            <a:endParaRPr lang="en-US" sz="1600" dirty="0"/>
          </a:p>
          <a:p>
            <a:r>
              <a:rPr lang="en-US" sz="1600" b="1" dirty="0" smtClean="0"/>
              <a:t>	⇒ </a:t>
            </a:r>
            <a:r>
              <a:rPr lang="en-US" sz="1600" b="1" dirty="0"/>
              <a:t>High temperature, refractory lining giving excellent heat retention</a:t>
            </a:r>
            <a:endParaRPr lang="en-US" sz="1600" dirty="0"/>
          </a:p>
          <a:p>
            <a:r>
              <a:rPr lang="en-US" sz="1600" b="1" dirty="0" smtClean="0"/>
              <a:t>	⇒ </a:t>
            </a:r>
            <a:r>
              <a:rPr lang="en-US" sz="1600" b="1" dirty="0"/>
              <a:t>Quick heat up times &amp; high burn rates of up to 500kg per hour</a:t>
            </a:r>
            <a:endParaRPr lang="en-US" sz="1600" dirty="0"/>
          </a:p>
          <a:p>
            <a:r>
              <a:rPr lang="en-US" sz="1600" b="1" dirty="0" smtClean="0"/>
              <a:t>	⇒ </a:t>
            </a:r>
            <a:r>
              <a:rPr lang="en-US" sz="1600" b="1" dirty="0"/>
              <a:t>Easy installation and maintenance</a:t>
            </a:r>
            <a:endParaRPr lang="en-US" sz="1600" dirty="0"/>
          </a:p>
          <a:p>
            <a:r>
              <a:rPr lang="en-US" sz="1600" b="1" dirty="0" smtClean="0"/>
              <a:t>	⇒ </a:t>
            </a:r>
            <a:r>
              <a:rPr lang="en-US" sz="1600" b="1" dirty="0"/>
              <a:t>One year warranty and full access to technical backup and support via telephone.</a:t>
            </a:r>
            <a:endParaRPr lang="en-US" sz="1600" dirty="0"/>
          </a:p>
          <a:p>
            <a:r>
              <a:rPr lang="en-US" sz="1600" b="1" dirty="0" smtClean="0"/>
              <a:t>	⇒ </a:t>
            </a:r>
            <a:r>
              <a:rPr lang="en-US" sz="1600" b="1" dirty="0"/>
              <a:t>Compliance with the EU ABPR 1774/2002</a:t>
            </a:r>
            <a:endParaRPr lang="en-US" sz="1600" dirty="0"/>
          </a:p>
          <a:p>
            <a:r>
              <a:rPr lang="en-US" sz="1600" b="1" dirty="0" smtClean="0"/>
              <a:t>	⇒ </a:t>
            </a:r>
            <a:r>
              <a:rPr lang="en-US" sz="1600" b="1" dirty="0"/>
              <a:t>CE Certified</a:t>
            </a:r>
            <a:endParaRPr lang="en-US" sz="1600" dirty="0"/>
          </a:p>
          <a:p>
            <a:r>
              <a:rPr lang="en-US" sz="1600" b="1" dirty="0" smtClean="0"/>
              <a:t>	⇒ </a:t>
            </a:r>
            <a:r>
              <a:rPr lang="en-US" sz="1600" b="1" dirty="0"/>
              <a:t>Worldwide coverage</a:t>
            </a:r>
            <a:endParaRPr lang="en-US" sz="1600" dirty="0"/>
          </a:p>
          <a:p>
            <a:r>
              <a:rPr lang="en-US" sz="1600" b="1" dirty="0"/>
              <a:t> </a:t>
            </a:r>
            <a:endParaRPr lang="en-US" sz="1600" dirty="0"/>
          </a:p>
          <a:p>
            <a:pPr algn="just"/>
            <a:r>
              <a:rPr lang="en-US" sz="1700" dirty="0"/>
              <a:t>One of the main features of our incinerators range is that they burn virtually smoke and smell free without the need for a secondary burner because of their patented internal design. Not only do we supply a range of incinerators in many different sizes but we are now able to make them all fully mobile and self contained</a:t>
            </a:r>
          </a:p>
          <a:p>
            <a:r>
              <a:rPr lang="en-US" sz="1600" b="1" i="1" dirty="0"/>
              <a:t> </a:t>
            </a:r>
            <a:endParaRPr lang="en-US" sz="1600" dirty="0"/>
          </a:p>
        </p:txBody>
      </p:sp>
      <p:pic>
        <p:nvPicPr>
          <p:cNvPr id="6" name="Picture 5" descr="16.jpg"/>
          <p:cNvPicPr>
            <a:picLocks noChangeAspect="1"/>
          </p:cNvPicPr>
          <p:nvPr/>
        </p:nvPicPr>
        <p:blipFill>
          <a:blip r:embed="rId3" cstate="print"/>
          <a:stretch>
            <a:fillRect/>
          </a:stretch>
        </p:blipFill>
        <p:spPr>
          <a:xfrm>
            <a:off x="0" y="-28575"/>
            <a:ext cx="10688638" cy="7558546"/>
          </a:xfrm>
          <a:prstGeom prst="rect">
            <a:avLst/>
          </a:prstGeom>
        </p:spPr>
      </p:pic>
      <p:sp>
        <p:nvSpPr>
          <p:cNvPr id="8" name="Slide Number Placeholder 7"/>
          <p:cNvSpPr>
            <a:spLocks noGrp="1"/>
          </p:cNvSpPr>
          <p:nvPr>
            <p:ph type="sldNum" sz="quarter" idx="12"/>
          </p:nvPr>
        </p:nvSpPr>
        <p:spPr/>
        <p:txBody>
          <a:bodyPr/>
          <a:lstStyle/>
          <a:p>
            <a:fld id="{71C5D55B-390D-4407-AC18-1C38B0EAD8E7}" type="slidenum">
              <a:rPr lang="en-US" smtClean="0"/>
              <a:pPr/>
              <a:t>12</a:t>
            </a:fld>
            <a:endParaRPr lang="en-US"/>
          </a:p>
        </p:txBody>
      </p:sp>
      <p:pic>
        <p:nvPicPr>
          <p:cNvPr id="9" name="Picture 8" descr="http://www.eco-wiz.com/images/p2_03.jpg"/>
          <p:cNvPicPr/>
          <p:nvPr/>
        </p:nvPicPr>
        <p:blipFill>
          <a:blip r:embed="rId4"/>
          <a:srcRect/>
          <a:stretch>
            <a:fillRect/>
          </a:stretch>
        </p:blipFill>
        <p:spPr bwMode="auto">
          <a:xfrm>
            <a:off x="762000" y="1647825"/>
            <a:ext cx="1762919" cy="1219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7" name="Rectangle 6"/>
          <p:cNvSpPr/>
          <p:nvPr/>
        </p:nvSpPr>
        <p:spPr>
          <a:xfrm>
            <a:off x="315119" y="2891373"/>
            <a:ext cx="10134600" cy="3785652"/>
          </a:xfrm>
          <a:prstGeom prst="rect">
            <a:avLst/>
          </a:prstGeom>
        </p:spPr>
        <p:txBody>
          <a:bodyPr wrap="square">
            <a:spAutoFit/>
          </a:bodyPr>
          <a:lstStyle/>
          <a:p>
            <a:pPr algn="ctr"/>
            <a:r>
              <a:rPr lang="en-US" sz="2400" b="1" dirty="0" err="1"/>
              <a:t>ecoDigester</a:t>
            </a:r>
            <a:r>
              <a:rPr lang="en-US" sz="2400" b="1" dirty="0"/>
              <a:t>®</a:t>
            </a:r>
          </a:p>
          <a:p>
            <a:pPr algn="ctr"/>
            <a:r>
              <a:rPr lang="en-US" sz="2400" b="1" dirty="0"/>
              <a:t>Digesting </a:t>
            </a:r>
            <a:r>
              <a:rPr lang="en-US" sz="2400" b="1" dirty="0" smtClean="0"/>
              <a:t>Food </a:t>
            </a:r>
            <a:r>
              <a:rPr lang="en-US" sz="2400" b="1" dirty="0"/>
              <a:t>W</a:t>
            </a:r>
            <a:r>
              <a:rPr lang="en-US" sz="2400" b="1" dirty="0" smtClean="0"/>
              <a:t>aste </a:t>
            </a:r>
            <a:r>
              <a:rPr lang="en-US" sz="2400" b="1" dirty="0"/>
              <a:t>into </a:t>
            </a:r>
            <a:r>
              <a:rPr lang="en-US" sz="2400" b="1" dirty="0" smtClean="0"/>
              <a:t>Compost</a:t>
            </a:r>
            <a:endParaRPr lang="en-US" sz="2400" b="1" dirty="0"/>
          </a:p>
          <a:p>
            <a:endParaRPr lang="en-US" sz="1600" dirty="0" smtClean="0"/>
          </a:p>
          <a:p>
            <a:endParaRPr lang="en-US" sz="1600" dirty="0" smtClean="0"/>
          </a:p>
          <a:p>
            <a:pPr algn="just"/>
            <a:r>
              <a:rPr lang="en-US" sz="1600" dirty="0" smtClean="0"/>
              <a:t>Like the wet series, </a:t>
            </a:r>
            <a:r>
              <a:rPr lang="en-US" sz="1600" b="1" dirty="0" smtClean="0"/>
              <a:t>ECOGEI/Eco-Wiz® Dry Series </a:t>
            </a:r>
            <a:r>
              <a:rPr lang="en-US" sz="1600" dirty="0" smtClean="0"/>
              <a:t>is also an organic waste disposal system that is totally self-contained and is a continual feed. This dry series however, is meant to convert food waste materials into compost.</a:t>
            </a:r>
          </a:p>
          <a:p>
            <a:pPr algn="just"/>
            <a:r>
              <a:rPr lang="en-US" sz="1600" dirty="0" smtClean="0"/>
              <a:t> </a:t>
            </a:r>
          </a:p>
          <a:p>
            <a:pPr algn="just"/>
            <a:r>
              <a:rPr lang="en-US" sz="1600" dirty="0" smtClean="0"/>
              <a:t>Apart from keeping your organic waste out of landfills, composting it will give you natural fertilizer for your lawns and gardens. This rich, sweet-smelling, soil-like substance increases the health of your soil with nutrients that are easily absorbed by plants’ roots.</a:t>
            </a:r>
          </a:p>
          <a:p>
            <a:pPr algn="just"/>
            <a:r>
              <a:rPr lang="en-US" sz="1600" dirty="0" smtClean="0"/>
              <a:t> </a:t>
            </a:r>
          </a:p>
          <a:p>
            <a:pPr algn="just"/>
            <a:r>
              <a:rPr lang="en-US" sz="1600" b="1" dirty="0" smtClean="0"/>
              <a:t>ECOGEI/Eco-Wiz® Dry Series </a:t>
            </a:r>
            <a:r>
              <a:rPr lang="en-US" sz="1600" dirty="0" smtClean="0"/>
              <a:t>uses a natural process to decompose food wastes. We biologically manipulate the environment in the Eco-Wiz system to attract microbes that can decompose food waste at the highest speed.</a:t>
            </a:r>
          </a:p>
          <a:p>
            <a:r>
              <a:rPr lang="en-US" sz="1600" b="1" i="1" dirty="0"/>
              <a:t> </a:t>
            </a:r>
            <a:endParaRPr lang="en-US" sz="16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13</a:t>
            </a:fld>
            <a:endParaRPr lang="en-US"/>
          </a:p>
        </p:txBody>
      </p:sp>
      <p:pic>
        <p:nvPicPr>
          <p:cNvPr id="6" name="Picture 5" descr="http://www.eco-wiz.com/images/p2_03.jpg"/>
          <p:cNvPicPr/>
          <p:nvPr/>
        </p:nvPicPr>
        <p:blipFill>
          <a:blip r:embed="rId3"/>
          <a:srcRect/>
          <a:stretch>
            <a:fillRect/>
          </a:stretch>
        </p:blipFill>
        <p:spPr bwMode="auto">
          <a:xfrm>
            <a:off x="391319" y="2257425"/>
            <a:ext cx="2286000" cy="1752600"/>
          </a:xfrm>
          <a:prstGeom prst="rect">
            <a:avLst/>
          </a:prstGeom>
          <a:noFill/>
          <a:ln w="9525">
            <a:noFill/>
            <a:miter lim="800000"/>
            <a:headEnd/>
            <a:tailEnd/>
          </a:ln>
        </p:spPr>
      </p:pic>
      <p:pic>
        <p:nvPicPr>
          <p:cNvPr id="10" name="Picture 9" descr="Compost Royalty Free Stock Image - 14831926"/>
          <p:cNvPicPr/>
          <p:nvPr/>
        </p:nvPicPr>
        <p:blipFill>
          <a:blip r:embed="rId4"/>
          <a:srcRect/>
          <a:stretch>
            <a:fillRect/>
          </a:stretch>
        </p:blipFill>
        <p:spPr bwMode="auto">
          <a:xfrm>
            <a:off x="7935119" y="2257425"/>
            <a:ext cx="2286000" cy="1752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32879"/>
            <a:ext cx="10688638" cy="7558546"/>
          </a:xfrm>
          <a:prstGeom prst="rect">
            <a:avLst/>
          </a:prstGeom>
        </p:spPr>
      </p:pic>
      <p:sp>
        <p:nvSpPr>
          <p:cNvPr id="7" name="Rectangle 6"/>
          <p:cNvSpPr/>
          <p:nvPr/>
        </p:nvSpPr>
        <p:spPr>
          <a:xfrm>
            <a:off x="696119" y="1952625"/>
            <a:ext cx="9372600" cy="4801314"/>
          </a:xfrm>
          <a:prstGeom prst="rect">
            <a:avLst/>
          </a:prstGeom>
        </p:spPr>
        <p:txBody>
          <a:bodyPr wrap="square">
            <a:spAutoFit/>
          </a:bodyPr>
          <a:lstStyle/>
          <a:p>
            <a:pPr algn="ctr">
              <a:spcAft>
                <a:spcPts val="1200"/>
              </a:spcAft>
            </a:pPr>
            <a:r>
              <a:rPr lang="en-US" sz="2800" dirty="0">
                <a:latin typeface="Impact" pitchFamily="34" charset="0"/>
              </a:rPr>
              <a:t>Components of </a:t>
            </a:r>
            <a:r>
              <a:rPr lang="en-US" sz="2800" dirty="0" err="1" smtClean="0">
                <a:latin typeface="Impact" pitchFamily="34" charset="0"/>
              </a:rPr>
              <a:t>ecoDigester</a:t>
            </a:r>
            <a:endParaRPr lang="en-US" sz="2800" dirty="0">
              <a:latin typeface="Impact" pitchFamily="34" charset="0"/>
            </a:endParaRPr>
          </a:p>
          <a:p>
            <a:pPr>
              <a:spcAft>
                <a:spcPts val="600"/>
              </a:spcAft>
            </a:pPr>
            <a:r>
              <a:rPr lang="en-US" sz="2000" b="1" dirty="0"/>
              <a:t>The main components of the </a:t>
            </a:r>
            <a:r>
              <a:rPr lang="en-US" sz="2400" b="1" dirty="0" err="1"/>
              <a:t>ecoDigester</a:t>
            </a:r>
            <a:r>
              <a:rPr lang="en-US" sz="2400" b="1" dirty="0"/>
              <a:t>/</a:t>
            </a:r>
            <a:r>
              <a:rPr lang="en-US" sz="2400" b="1" dirty="0" err="1"/>
              <a:t>ecoComposte</a:t>
            </a:r>
            <a:r>
              <a:rPr lang="en-US" sz="2000" b="1" dirty="0" err="1"/>
              <a:t>r</a:t>
            </a:r>
            <a:r>
              <a:rPr lang="en-US" sz="2000" b="1" dirty="0"/>
              <a:t> comprises of 3 </a:t>
            </a:r>
            <a:r>
              <a:rPr lang="en-US" sz="2000" b="1" dirty="0" smtClean="0"/>
              <a:t>parts</a:t>
            </a:r>
            <a:endParaRPr lang="en-US" sz="2000" b="1" dirty="0"/>
          </a:p>
          <a:p>
            <a:pPr>
              <a:lnSpc>
                <a:spcPct val="150000"/>
              </a:lnSpc>
            </a:pPr>
            <a:r>
              <a:rPr lang="en-US" sz="1800" dirty="0" smtClean="0"/>
              <a:t>	1</a:t>
            </a:r>
            <a:r>
              <a:rPr lang="en-US" sz="1800" dirty="0"/>
              <a:t>) The EW System which the waste food is digested into liquid </a:t>
            </a:r>
            <a:r>
              <a:rPr lang="en-US" sz="1800" dirty="0" smtClean="0"/>
              <a:t>form</a:t>
            </a:r>
          </a:p>
          <a:p>
            <a:pPr>
              <a:lnSpc>
                <a:spcPct val="150000"/>
              </a:lnSpc>
            </a:pPr>
            <a:r>
              <a:rPr lang="en-US" sz="1800" dirty="0" smtClean="0"/>
              <a:t>                    2) The EW System which the waste food is digested into compost form</a:t>
            </a:r>
            <a:endParaRPr lang="en-US" sz="1800" dirty="0"/>
          </a:p>
          <a:p>
            <a:pPr>
              <a:lnSpc>
                <a:spcPct val="150000"/>
              </a:lnSpc>
              <a:spcAft>
                <a:spcPts val="1200"/>
              </a:spcAft>
            </a:pPr>
            <a:r>
              <a:rPr lang="en-US" sz="1800" dirty="0" smtClean="0"/>
              <a:t>	3) </a:t>
            </a:r>
            <a:r>
              <a:rPr lang="en-US" sz="1800" dirty="0"/>
              <a:t>The grease separator which separates the grease from the </a:t>
            </a:r>
            <a:r>
              <a:rPr lang="en-US" sz="1800" dirty="0" smtClean="0"/>
              <a:t>liquid</a:t>
            </a:r>
            <a:endParaRPr lang="en-US" sz="1800" dirty="0"/>
          </a:p>
          <a:p>
            <a:pPr algn="ctr">
              <a:spcAft>
                <a:spcPts val="1200"/>
              </a:spcAft>
            </a:pPr>
            <a:r>
              <a:rPr lang="en-US" sz="2800" b="1" dirty="0" err="1"/>
              <a:t>ecoDigester</a:t>
            </a:r>
            <a:r>
              <a:rPr lang="en-US" sz="2800" b="1" dirty="0"/>
              <a:t> -Water</a:t>
            </a:r>
          </a:p>
          <a:p>
            <a:pPr algn="just"/>
            <a:r>
              <a:rPr lang="en-US" sz="1800" dirty="0"/>
              <a:t>The MBR (Membrane Bio Reactor), this further processes the liquid into water which meets sewage standards</a:t>
            </a:r>
            <a:r>
              <a:rPr lang="en-US" sz="1800" dirty="0" smtClean="0"/>
              <a:t>.</a:t>
            </a:r>
          </a:p>
          <a:p>
            <a:endParaRPr lang="en-US" sz="1800" dirty="0"/>
          </a:p>
          <a:p>
            <a:pPr algn="ctr">
              <a:spcAft>
                <a:spcPts val="1200"/>
              </a:spcAft>
            </a:pPr>
            <a:r>
              <a:rPr lang="en-US" sz="2800" b="1" dirty="0" err="1"/>
              <a:t>ecoComposter</a:t>
            </a:r>
            <a:r>
              <a:rPr lang="en-US" sz="2800" b="1" dirty="0"/>
              <a:t> -Compost</a:t>
            </a:r>
            <a:endParaRPr lang="en-US" sz="2800" dirty="0"/>
          </a:p>
          <a:p>
            <a:r>
              <a:rPr lang="en-US" sz="1800" dirty="0"/>
              <a:t>The MBR would be replaced with a Dry Unit to turn the liquid into compost.</a:t>
            </a:r>
          </a:p>
        </p:txBody>
      </p:sp>
      <p:sp>
        <p:nvSpPr>
          <p:cNvPr id="4" name="Slide Number Placeholder 3"/>
          <p:cNvSpPr>
            <a:spLocks noGrp="1"/>
          </p:cNvSpPr>
          <p:nvPr>
            <p:ph type="sldNum" sz="quarter" idx="12"/>
          </p:nvPr>
        </p:nvSpPr>
        <p:spPr/>
        <p:txBody>
          <a:bodyPr/>
          <a:lstStyle/>
          <a:p>
            <a:fld id="{71C5D55B-390D-4407-AC18-1C38B0EAD8E7}" type="slidenum">
              <a:rPr lang="en-US" smtClean="0"/>
              <a:pPr/>
              <a:t>14</a:t>
            </a:fld>
            <a:endParaRPr lang="en-US"/>
          </a:p>
        </p:txBody>
      </p:sp>
      <p:pic>
        <p:nvPicPr>
          <p:cNvPr id="6" name="Picture 5" descr="http://t1.gstatic.com/images?q=tbn:ANd9GcSYYb4zBq9uWO1x8CZcAjuK-4WcrYmrc10eRLjDKP2ljqb4-IDIfonmhDST"/>
          <p:cNvPicPr/>
          <p:nvPr/>
        </p:nvPicPr>
        <p:blipFill>
          <a:blip r:embed="rId3"/>
          <a:srcRect/>
          <a:stretch>
            <a:fillRect/>
          </a:stretch>
        </p:blipFill>
        <p:spPr bwMode="auto">
          <a:xfrm>
            <a:off x="7258844" y="4248150"/>
            <a:ext cx="1285875" cy="676275"/>
          </a:xfrm>
          <a:prstGeom prst="rect">
            <a:avLst/>
          </a:prstGeom>
          <a:noFill/>
          <a:ln w="9525">
            <a:noFill/>
            <a:miter lim="800000"/>
            <a:headEnd/>
            <a:tailEnd/>
          </a:ln>
        </p:spPr>
      </p:pic>
      <p:pic>
        <p:nvPicPr>
          <p:cNvPr id="8" name="Picture 7" descr="Compost Royalty Free Stock Image - 14831926"/>
          <p:cNvPicPr/>
          <p:nvPr/>
        </p:nvPicPr>
        <p:blipFill>
          <a:blip r:embed="rId4"/>
          <a:srcRect/>
          <a:stretch>
            <a:fillRect/>
          </a:stretch>
        </p:blipFill>
        <p:spPr bwMode="auto">
          <a:xfrm>
            <a:off x="7249319" y="5610225"/>
            <a:ext cx="1295400" cy="685800"/>
          </a:xfrm>
          <a:prstGeom prst="rect">
            <a:avLst/>
          </a:prstGeom>
          <a:noFill/>
          <a:ln w="9525">
            <a:noFill/>
            <a:miter lim="800000"/>
            <a:headEnd/>
            <a:tailEnd/>
          </a:ln>
        </p:spPr>
      </p:pic>
      <p:pic>
        <p:nvPicPr>
          <p:cNvPr id="9" name="Picture 8" descr="http://www.world-mysteries.com/sar_4b.jpg"/>
          <p:cNvPicPr/>
          <p:nvPr/>
        </p:nvPicPr>
        <p:blipFill>
          <a:blip r:embed="rId5"/>
          <a:srcRect/>
          <a:stretch>
            <a:fillRect/>
          </a:stretch>
        </p:blipFill>
        <p:spPr bwMode="auto">
          <a:xfrm>
            <a:off x="848520" y="1571625"/>
            <a:ext cx="1219200" cy="102639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6" name="Picture 5" descr="drawing.eps"/>
          <p:cNvPicPr>
            <a:picLocks noChangeAspect="1"/>
          </p:cNvPicPr>
          <p:nvPr/>
        </p:nvPicPr>
        <p:blipFill>
          <a:blip r:embed="rId3"/>
          <a:stretch>
            <a:fillRect/>
          </a:stretch>
        </p:blipFill>
        <p:spPr>
          <a:xfrm>
            <a:off x="1534319" y="2030301"/>
            <a:ext cx="7696200" cy="4875324"/>
          </a:xfrm>
          <a:prstGeom prst="rect">
            <a:avLst/>
          </a:prstGeom>
        </p:spPr>
      </p:pic>
      <p:sp>
        <p:nvSpPr>
          <p:cNvPr id="4" name="Slide Number Placeholder 3"/>
          <p:cNvSpPr>
            <a:spLocks noGrp="1"/>
          </p:cNvSpPr>
          <p:nvPr>
            <p:ph type="sldNum" sz="quarter" idx="12"/>
          </p:nvPr>
        </p:nvSpPr>
        <p:spPr/>
        <p:txBody>
          <a:bodyPr/>
          <a:lstStyle/>
          <a:p>
            <a:fld id="{71C5D55B-390D-4407-AC18-1C38B0EAD8E7}"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543719" y="1647825"/>
            <a:ext cx="9372600" cy="5324535"/>
          </a:xfrm>
          <a:prstGeom prst="rect">
            <a:avLst/>
          </a:prstGeom>
        </p:spPr>
        <p:txBody>
          <a:bodyPr wrap="square">
            <a:spAutoFit/>
          </a:bodyPr>
          <a:lstStyle/>
          <a:p>
            <a:pPr algn="just">
              <a:buFont typeface="Arial" pitchFamily="34" charset="0"/>
              <a:buChar char="•"/>
            </a:pPr>
            <a:r>
              <a:rPr lang="en-US" sz="2400" b="1" dirty="0" smtClean="0"/>
              <a:t> How </a:t>
            </a:r>
            <a:r>
              <a:rPr lang="en-US" sz="2400" b="1" dirty="0"/>
              <a:t>it </a:t>
            </a:r>
            <a:r>
              <a:rPr lang="en-US" sz="2400" b="1" dirty="0" smtClean="0"/>
              <a:t>works:</a:t>
            </a:r>
          </a:p>
          <a:p>
            <a:pPr algn="just">
              <a:spcAft>
                <a:spcPts val="1200"/>
              </a:spcAft>
            </a:pPr>
            <a:r>
              <a:rPr lang="en-US" sz="2000" dirty="0" smtClean="0"/>
              <a:t>The</a:t>
            </a:r>
            <a:r>
              <a:rPr lang="en-US" sz="2000" b="1" dirty="0" smtClean="0"/>
              <a:t> </a:t>
            </a:r>
            <a:r>
              <a:rPr lang="en-US" sz="2000" b="1" dirty="0" err="1"/>
              <a:t>ecoDigester</a:t>
            </a:r>
            <a:r>
              <a:rPr lang="en-US" sz="2000" b="1" dirty="0"/>
              <a:t> </a:t>
            </a:r>
            <a:r>
              <a:rPr lang="en-US" sz="2000" dirty="0"/>
              <a:t>primary function is to accelerate the natural decomposition process by maintaining optimal levels of aeration, moisture and temperature. Under this manipulated environment, our unique microorganisms safely decomposes food waste at an accelerated rate then natural decomposition without soil and ground water </a:t>
            </a:r>
            <a:r>
              <a:rPr lang="en-US" sz="2000" dirty="0" smtClean="0"/>
              <a:t>contamination</a:t>
            </a:r>
          </a:p>
          <a:p>
            <a:pPr algn="just">
              <a:buFont typeface="Arial" pitchFamily="34" charset="0"/>
              <a:buChar char="•"/>
            </a:pPr>
            <a:r>
              <a:rPr lang="en-US" sz="2400" dirty="0"/>
              <a:t> </a:t>
            </a:r>
            <a:r>
              <a:rPr lang="en-US" sz="2400" b="1" dirty="0" smtClean="0"/>
              <a:t>Its </a:t>
            </a:r>
            <a:r>
              <a:rPr lang="en-US" sz="2400" b="1" dirty="0"/>
              <a:t>operation</a:t>
            </a:r>
            <a:r>
              <a:rPr lang="en-US" sz="2400" b="1" dirty="0" smtClean="0"/>
              <a:t>:</a:t>
            </a:r>
            <a:r>
              <a:rPr lang="en-US" sz="2400" dirty="0"/>
              <a:t> </a:t>
            </a:r>
          </a:p>
          <a:p>
            <a:pPr algn="just">
              <a:spcAft>
                <a:spcPts val="200"/>
              </a:spcAft>
            </a:pPr>
            <a:r>
              <a:rPr lang="en-US" sz="2000" dirty="0" smtClean="0"/>
              <a:t>Step</a:t>
            </a:r>
            <a:r>
              <a:rPr lang="en-US" sz="2000" b="1" dirty="0" smtClean="0"/>
              <a:t>1</a:t>
            </a:r>
            <a:r>
              <a:rPr lang="en-US" sz="2000" dirty="0"/>
              <a:t>: Microbes are poured into the system for </a:t>
            </a:r>
            <a:endParaRPr lang="en-US" sz="2000" dirty="0" smtClean="0"/>
          </a:p>
          <a:p>
            <a:pPr algn="just">
              <a:spcAft>
                <a:spcPts val="200"/>
              </a:spcAft>
            </a:pPr>
            <a:r>
              <a:rPr lang="en-US" sz="2000" dirty="0" smtClean="0"/>
              <a:t>             activation </a:t>
            </a:r>
            <a:r>
              <a:rPr lang="en-US" sz="2000" dirty="0"/>
              <a:t>(system inoculation only once)</a:t>
            </a:r>
          </a:p>
          <a:p>
            <a:pPr algn="just">
              <a:spcAft>
                <a:spcPts val="200"/>
              </a:spcAft>
            </a:pPr>
            <a:r>
              <a:rPr lang="en-US" sz="2000" dirty="0"/>
              <a:t>Step</a:t>
            </a:r>
            <a:r>
              <a:rPr lang="en-US" sz="2000" b="1" dirty="0"/>
              <a:t>2</a:t>
            </a:r>
            <a:r>
              <a:rPr lang="en-US" sz="2000" dirty="0"/>
              <a:t>: Food waste is added</a:t>
            </a:r>
          </a:p>
          <a:p>
            <a:pPr algn="just">
              <a:spcAft>
                <a:spcPts val="200"/>
              </a:spcAft>
            </a:pPr>
            <a:r>
              <a:rPr lang="en-US" sz="2000" dirty="0"/>
              <a:t>Step</a:t>
            </a:r>
            <a:r>
              <a:rPr lang="en-US" sz="2000" b="1" dirty="0"/>
              <a:t>3</a:t>
            </a:r>
            <a:r>
              <a:rPr lang="en-US" sz="2000" dirty="0"/>
              <a:t>: System will mix food waste with the microbes</a:t>
            </a:r>
          </a:p>
          <a:p>
            <a:pPr algn="just">
              <a:spcAft>
                <a:spcPts val="200"/>
              </a:spcAft>
            </a:pPr>
            <a:r>
              <a:rPr lang="en-US" sz="2000" dirty="0" smtClean="0"/>
              <a:t>Step</a:t>
            </a:r>
            <a:r>
              <a:rPr lang="en-US" sz="2000" b="1" dirty="0" smtClean="0"/>
              <a:t>4</a:t>
            </a:r>
            <a:r>
              <a:rPr lang="en-US" sz="2000" dirty="0"/>
              <a:t>: Decomposition of food waste by microbes</a:t>
            </a:r>
          </a:p>
          <a:p>
            <a:pPr algn="just">
              <a:spcAft>
                <a:spcPts val="200"/>
              </a:spcAft>
            </a:pPr>
            <a:r>
              <a:rPr lang="en-US" sz="2000" dirty="0" smtClean="0"/>
              <a:t>Step</a:t>
            </a:r>
            <a:r>
              <a:rPr lang="en-US" sz="2000" b="1" dirty="0" smtClean="0"/>
              <a:t>5</a:t>
            </a:r>
            <a:r>
              <a:rPr lang="en-US" sz="2000" dirty="0"/>
              <a:t>: Discharge as liquid or compost</a:t>
            </a:r>
          </a:p>
          <a:p>
            <a:pPr algn="just">
              <a:spcAft>
                <a:spcPts val="1200"/>
              </a:spcAft>
            </a:pPr>
            <a:r>
              <a:rPr lang="en-US" sz="2000" dirty="0" smtClean="0"/>
              <a:t>Step</a:t>
            </a:r>
            <a:r>
              <a:rPr lang="en-US" sz="2000" b="1" dirty="0" smtClean="0"/>
              <a:t>2-5</a:t>
            </a:r>
            <a:r>
              <a:rPr lang="en-US" sz="2000" dirty="0" smtClean="0"/>
              <a:t>: </a:t>
            </a:r>
            <a:r>
              <a:rPr lang="en-US" sz="2000" dirty="0"/>
              <a:t>is repeated over and over within 24hrs</a:t>
            </a:r>
            <a:r>
              <a:rPr lang="en-US" sz="2000" dirty="0" smtClean="0"/>
              <a:t>.</a:t>
            </a:r>
            <a:r>
              <a:rPr lang="en-US" sz="2000" dirty="0"/>
              <a:t> </a:t>
            </a:r>
          </a:p>
          <a:p>
            <a:pPr algn="ctr"/>
            <a:r>
              <a:rPr lang="en-US" sz="2200" b="1" dirty="0" smtClean="0"/>
              <a:t>We do recommend </a:t>
            </a:r>
            <a:r>
              <a:rPr lang="en-US" sz="2200" b="1" dirty="0" err="1"/>
              <a:t>ecoDigester</a:t>
            </a:r>
            <a:r>
              <a:rPr lang="en-US" sz="2200" b="1" dirty="0"/>
              <a:t>® </a:t>
            </a:r>
            <a:r>
              <a:rPr lang="en-US" sz="2200" b="1" dirty="0" smtClean="0"/>
              <a:t>for digesting </a:t>
            </a:r>
            <a:r>
              <a:rPr lang="en-US" sz="2200" b="1" dirty="0"/>
              <a:t>food waste into compost</a:t>
            </a:r>
            <a:endParaRPr lang="en-US" sz="22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16</a:t>
            </a:fld>
            <a:endParaRPr lang="en-US"/>
          </a:p>
        </p:txBody>
      </p:sp>
      <p:sp>
        <p:nvSpPr>
          <p:cNvPr id="6" name="Rectangle 5"/>
          <p:cNvSpPr/>
          <p:nvPr/>
        </p:nvSpPr>
        <p:spPr>
          <a:xfrm>
            <a:off x="6182519" y="3552825"/>
            <a:ext cx="4364039" cy="2743200"/>
          </a:xfrm>
          <a:prstGeom prst="rect">
            <a:avLst/>
          </a:prstGeom>
          <a:solidFill>
            <a:srgbClr val="006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smtClean="0"/>
              <a:t>The Approximate Full Load Power Electricity Consumption of 1 ton Machine is 9.32Kwh (Full Load). Approximate Running Power Consumption is 2.49 </a:t>
            </a:r>
            <a:r>
              <a:rPr lang="en-US" sz="1800" b="1" dirty="0" err="1" smtClean="0"/>
              <a:t>kwh</a:t>
            </a:r>
            <a:r>
              <a:rPr lang="en-US" sz="1800" b="1" dirty="0" smtClean="0"/>
              <a:t> (</a:t>
            </a:r>
            <a:r>
              <a:rPr lang="en-US" sz="1800" b="1" dirty="0" err="1" smtClean="0"/>
              <a:t>ecoDigester</a:t>
            </a:r>
            <a:r>
              <a:rPr lang="en-US" sz="1800" b="1" dirty="0" smtClean="0"/>
              <a:t>-Water).</a:t>
            </a:r>
          </a:p>
          <a:p>
            <a:pPr algn="just"/>
            <a:endParaRPr lang="en-US" sz="1800" b="1" dirty="0" smtClean="0"/>
          </a:p>
          <a:p>
            <a:pPr algn="just"/>
            <a:r>
              <a:rPr lang="en-US" sz="1800" b="1" dirty="0" smtClean="0"/>
              <a:t>Approximate Full Load Power Consumption of the MBR is 9.36kwh and Approximate running Power Consumption is 2.47 </a:t>
            </a:r>
            <a:r>
              <a:rPr lang="en-US" sz="1800" b="1" dirty="0" err="1" smtClean="0"/>
              <a:t>kwh</a:t>
            </a:r>
            <a:r>
              <a:rPr lang="en-US" sz="1800" b="1" dirty="0" smtClean="0"/>
              <a:t> (</a:t>
            </a:r>
            <a:r>
              <a:rPr lang="en-US" sz="1800" b="1" dirty="0" err="1" smtClean="0"/>
              <a:t>ecoDigester</a:t>
            </a:r>
            <a:r>
              <a:rPr lang="en-US" sz="1800" b="1" dirty="0" smtClean="0"/>
              <a:t>-Compost)</a:t>
            </a:r>
            <a:endParaRPr lang="en-US" sz="1800" b="1" dirty="0"/>
          </a:p>
        </p:txBody>
      </p:sp>
      <p:pic>
        <p:nvPicPr>
          <p:cNvPr id="8" name="Picture 7" descr="http://www.k12.hi.us/~kealaint/projects/Spring09Projects/period2/images/Electricity.jpg"/>
          <p:cNvPicPr/>
          <p:nvPr/>
        </p:nvPicPr>
        <p:blipFill>
          <a:blip r:embed="rId3" cstate="print"/>
          <a:srcRect/>
          <a:stretch>
            <a:fillRect/>
          </a:stretch>
        </p:blipFill>
        <p:spPr bwMode="auto">
          <a:xfrm>
            <a:off x="7477919" y="4619625"/>
            <a:ext cx="1981200" cy="65579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543719" y="1731337"/>
            <a:ext cx="9372600" cy="4893647"/>
          </a:xfrm>
          <a:prstGeom prst="rect">
            <a:avLst/>
          </a:prstGeom>
        </p:spPr>
        <p:txBody>
          <a:bodyPr wrap="square">
            <a:spAutoFit/>
          </a:bodyPr>
          <a:lstStyle/>
          <a:p>
            <a:pPr algn="just"/>
            <a:endParaRPr lang="en-US" sz="800" b="1" dirty="0" smtClean="0"/>
          </a:p>
          <a:p>
            <a:r>
              <a:rPr lang="en-US" sz="2000" b="1" dirty="0" smtClean="0"/>
              <a:t>ECOGEI MICROBIAL </a:t>
            </a:r>
            <a:r>
              <a:rPr lang="en-US" sz="2000" b="1" dirty="0" smtClean="0"/>
              <a:t>ADDITIVE</a:t>
            </a:r>
            <a:endParaRPr lang="en-US" sz="2000" dirty="0" smtClean="0"/>
          </a:p>
          <a:p>
            <a:pPr algn="just"/>
            <a:r>
              <a:rPr lang="en-US" sz="1400" dirty="0" smtClean="0"/>
              <a:t> </a:t>
            </a:r>
            <a:endParaRPr lang="en-US" sz="800" dirty="0" smtClean="0"/>
          </a:p>
          <a:p>
            <a:pPr algn="just"/>
            <a:r>
              <a:rPr lang="en-US" sz="1800" dirty="0" smtClean="0"/>
              <a:t>Enzyme-enhanced microbial technology gives us the biological </a:t>
            </a:r>
          </a:p>
          <a:p>
            <a:pPr algn="just"/>
            <a:r>
              <a:rPr lang="en-US" sz="1800" dirty="0" smtClean="0"/>
              <a:t>tools necessary for improving organic waste management.</a:t>
            </a:r>
          </a:p>
          <a:p>
            <a:pPr algn="just"/>
            <a:r>
              <a:rPr lang="en-US" sz="1400" dirty="0"/>
              <a:t> </a:t>
            </a:r>
            <a:endParaRPr lang="en-US" sz="800" dirty="0"/>
          </a:p>
          <a:p>
            <a:pPr algn="just"/>
            <a:r>
              <a:rPr lang="en-US" sz="1800" dirty="0"/>
              <a:t>The liquefaction of organic waste associated with food waste is </a:t>
            </a:r>
            <a:endParaRPr lang="en-US" sz="1800" dirty="0" smtClean="0"/>
          </a:p>
          <a:p>
            <a:pPr algn="just"/>
            <a:r>
              <a:rPr lang="en-US" sz="1800" dirty="0" smtClean="0"/>
              <a:t>improved </a:t>
            </a:r>
            <a:r>
              <a:rPr lang="en-US" sz="1800" dirty="0"/>
              <a:t>and waste degradation is sped up. This is done by </a:t>
            </a:r>
            <a:endParaRPr lang="en-US" sz="1800" dirty="0" smtClean="0"/>
          </a:p>
          <a:p>
            <a:pPr algn="just"/>
            <a:r>
              <a:rPr lang="en-US" sz="1800" dirty="0" smtClean="0"/>
              <a:t>introducing </a:t>
            </a:r>
            <a:r>
              <a:rPr lang="en-US" sz="1800" dirty="0" err="1"/>
              <a:t>specialised</a:t>
            </a:r>
            <a:r>
              <a:rPr lang="en-US" sz="1800" dirty="0"/>
              <a:t> and naturally-occurring microorganisms </a:t>
            </a:r>
            <a:endParaRPr lang="en-US" sz="1800" dirty="0" smtClean="0"/>
          </a:p>
          <a:p>
            <a:pPr algn="just"/>
            <a:r>
              <a:rPr lang="en-US" sz="1800" dirty="0" smtClean="0"/>
              <a:t>with </a:t>
            </a:r>
            <a:r>
              <a:rPr lang="en-US" sz="1800" dirty="0"/>
              <a:t>enhanced degradation capabilities into the </a:t>
            </a:r>
            <a:r>
              <a:rPr lang="en-US" sz="1800" b="1" dirty="0" smtClean="0"/>
              <a:t>ECOGEI</a:t>
            </a:r>
            <a:r>
              <a:rPr lang="en-US" sz="1800" b="1" dirty="0" smtClean="0"/>
              <a:t> </a:t>
            </a:r>
            <a:r>
              <a:rPr lang="en-US" sz="1800" dirty="0" smtClean="0"/>
              <a:t>Systems</a:t>
            </a:r>
            <a:r>
              <a:rPr lang="en-US" sz="1800" dirty="0" smtClean="0"/>
              <a:t>.</a:t>
            </a:r>
            <a:endParaRPr lang="en-US" sz="1800" dirty="0"/>
          </a:p>
          <a:p>
            <a:pPr algn="just"/>
            <a:r>
              <a:rPr lang="en-US" sz="1200" dirty="0"/>
              <a:t> </a:t>
            </a:r>
            <a:endParaRPr lang="en-US" sz="800" dirty="0"/>
          </a:p>
          <a:p>
            <a:pPr algn="just"/>
            <a:r>
              <a:rPr lang="en-US" sz="1800" b="1" dirty="0" smtClean="0"/>
              <a:t>ECOGEI </a:t>
            </a:r>
            <a:r>
              <a:rPr lang="en-US" sz="1800" dirty="0"/>
              <a:t>products work with a Microbial Additive that is specially designed and produced by our team of Bio Scientists. This additive contains a powdered blend of organisms blended with crude enzymes and emulsifiers specifically designed to digest and </a:t>
            </a:r>
            <a:r>
              <a:rPr lang="en-US" sz="1800" dirty="0" err="1"/>
              <a:t>deodorise</a:t>
            </a:r>
            <a:r>
              <a:rPr lang="en-US" sz="1800" dirty="0"/>
              <a:t> organic wastes.</a:t>
            </a:r>
          </a:p>
          <a:p>
            <a:pPr algn="just"/>
            <a:r>
              <a:rPr lang="en-US" sz="1400" dirty="0"/>
              <a:t> </a:t>
            </a:r>
            <a:endParaRPr lang="en-US" sz="800" dirty="0"/>
          </a:p>
          <a:p>
            <a:pPr algn="just"/>
            <a:r>
              <a:rPr lang="en-US" sz="1800" dirty="0"/>
              <a:t>Microbial additive is classified as </a:t>
            </a:r>
            <a:r>
              <a:rPr lang="en-US" sz="1800" b="1" dirty="0"/>
              <a:t>BIO-Safety Level 1</a:t>
            </a:r>
            <a:r>
              <a:rPr lang="en-US" sz="1800" dirty="0"/>
              <a:t>, making it completely safe for Human and animal contact</a:t>
            </a:r>
            <a:r>
              <a:rPr lang="en-US" sz="1800" dirty="0" smtClean="0"/>
              <a:t>.</a:t>
            </a:r>
          </a:p>
          <a:p>
            <a:pPr algn="just"/>
            <a:endParaRPr lang="en-US" sz="1400" dirty="0"/>
          </a:p>
          <a:p>
            <a:pPr algn="ctr"/>
            <a:r>
              <a:rPr lang="en-US" sz="1800" b="1" dirty="0"/>
              <a:t>We would supply Microbes and Spare Parts as and when these are </a:t>
            </a:r>
            <a:r>
              <a:rPr lang="en-US" sz="1800" b="1" dirty="0" smtClean="0"/>
              <a:t>required</a:t>
            </a:r>
            <a:endParaRPr lang="en-US" sz="1800" b="1"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17</a:t>
            </a:fld>
            <a:endParaRPr lang="en-US"/>
          </a:p>
        </p:txBody>
      </p:sp>
      <p:pic>
        <p:nvPicPr>
          <p:cNvPr id="6" name="Picture 5" descr="http://t3.gstatic.com/images?q=tbn:ANd9GcTqmbRFkK93l33P829JeUU1u4MoGcQ1A3b_ncDgIDJ5NRrNgtHi3A"/>
          <p:cNvPicPr/>
          <p:nvPr/>
        </p:nvPicPr>
        <p:blipFill>
          <a:blip r:embed="rId3"/>
          <a:srcRect/>
          <a:stretch>
            <a:fillRect/>
          </a:stretch>
        </p:blipFill>
        <p:spPr bwMode="auto">
          <a:xfrm>
            <a:off x="7173119" y="1876425"/>
            <a:ext cx="2667000" cy="2819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543719" y="1731337"/>
            <a:ext cx="9372600" cy="4801314"/>
          </a:xfrm>
          <a:prstGeom prst="rect">
            <a:avLst/>
          </a:prstGeom>
        </p:spPr>
        <p:txBody>
          <a:bodyPr wrap="square">
            <a:spAutoFit/>
          </a:bodyPr>
          <a:lstStyle/>
          <a:p>
            <a:pPr algn="just"/>
            <a:r>
              <a:rPr lang="en-US" sz="1800" b="1" dirty="0"/>
              <a:t>Eco- Wiz Microbial Additive</a:t>
            </a:r>
            <a:endParaRPr lang="en-US" sz="1800" dirty="0"/>
          </a:p>
          <a:p>
            <a:pPr algn="just"/>
            <a:r>
              <a:rPr lang="en-US" sz="1800" dirty="0"/>
              <a:t> </a:t>
            </a:r>
          </a:p>
          <a:p>
            <a:pPr algn="just"/>
            <a:r>
              <a:rPr lang="en-US" sz="1800" dirty="0"/>
              <a:t>Enzyme-enhanced microbial technology gives us the biological tools necessary for improving organic waste management.</a:t>
            </a:r>
          </a:p>
          <a:p>
            <a:pPr algn="just"/>
            <a:r>
              <a:rPr lang="en-US" sz="1800" dirty="0"/>
              <a:t> </a:t>
            </a:r>
          </a:p>
          <a:p>
            <a:pPr algn="just"/>
            <a:r>
              <a:rPr lang="en-US" sz="1800" dirty="0"/>
              <a:t>The liquefaction of organic waste associated with food waste is improved and waste degradation is sped up. This is done by introducing </a:t>
            </a:r>
            <a:r>
              <a:rPr lang="en-US" sz="1800" dirty="0" err="1"/>
              <a:t>specialised</a:t>
            </a:r>
            <a:r>
              <a:rPr lang="en-US" sz="1800" dirty="0"/>
              <a:t> and naturally-occurring microorganisms with enhanced degradation capabilities into the Eco-Wiz® system.</a:t>
            </a:r>
          </a:p>
          <a:p>
            <a:pPr algn="just"/>
            <a:r>
              <a:rPr lang="en-US" sz="1800" dirty="0"/>
              <a:t> </a:t>
            </a:r>
          </a:p>
          <a:p>
            <a:pPr algn="just"/>
            <a:r>
              <a:rPr lang="en-US" sz="1800" dirty="0"/>
              <a:t>Eco-Wiz® products work with a Microbial Additive that is specially designed and produced by our team of Bio Scientists. This additive contains a powdered blend of organisms blended with crude enzymes and emulsifiers specifically designed to digest and </a:t>
            </a:r>
            <a:r>
              <a:rPr lang="en-US" sz="1800" dirty="0" err="1"/>
              <a:t>deodorise</a:t>
            </a:r>
            <a:r>
              <a:rPr lang="en-US" sz="1800" dirty="0"/>
              <a:t> organic wastes.</a:t>
            </a:r>
          </a:p>
          <a:p>
            <a:pPr algn="just"/>
            <a:r>
              <a:rPr lang="en-US" sz="1800" dirty="0"/>
              <a:t> </a:t>
            </a:r>
          </a:p>
          <a:p>
            <a:pPr algn="just"/>
            <a:r>
              <a:rPr lang="en-US" sz="1800" dirty="0"/>
              <a:t>Microbial additive is classified as BIO-Safety Level 1, making it completely safe for Human and animal contact.</a:t>
            </a:r>
          </a:p>
          <a:p>
            <a:pPr algn="just"/>
            <a:r>
              <a:rPr lang="en-US" sz="1800" dirty="0"/>
              <a:t> </a:t>
            </a:r>
          </a:p>
          <a:p>
            <a:pPr algn="just"/>
            <a:r>
              <a:rPr lang="en-US" sz="1800" dirty="0"/>
              <a:t>We would supply Microbes and Spare Parts as and when these are required.</a:t>
            </a:r>
          </a:p>
        </p:txBody>
      </p:sp>
      <p:pic>
        <p:nvPicPr>
          <p:cNvPr id="4" name="Picture 3" descr="17.jpg"/>
          <p:cNvPicPr>
            <a:picLocks noChangeAspect="1"/>
          </p:cNvPicPr>
          <p:nvPr/>
        </p:nvPicPr>
        <p:blipFill>
          <a:blip r:embed="rId3" cstate="print"/>
          <a:stretch>
            <a:fillRect/>
          </a:stretch>
        </p:blipFill>
        <p:spPr>
          <a:xfrm>
            <a:off x="0" y="2152"/>
            <a:ext cx="10688638" cy="7558546"/>
          </a:xfrm>
          <a:prstGeom prst="rect">
            <a:avLst/>
          </a:prstGeom>
        </p:spPr>
      </p:pic>
      <p:sp>
        <p:nvSpPr>
          <p:cNvPr id="6" name="Slide Number Placeholder 5"/>
          <p:cNvSpPr>
            <a:spLocks noGrp="1"/>
          </p:cNvSpPr>
          <p:nvPr>
            <p:ph type="sldNum" sz="quarter" idx="12"/>
          </p:nvPr>
        </p:nvSpPr>
        <p:spPr/>
        <p:txBody>
          <a:bodyPr/>
          <a:lstStyle/>
          <a:p>
            <a:fld id="{71C5D55B-390D-4407-AC18-1C38B0EAD8E7}" type="slidenum">
              <a:rPr lang="en-US" smtClean="0"/>
              <a:pPr/>
              <a:t>18</a:t>
            </a:fld>
            <a:endParaRPr lang="en-US"/>
          </a:p>
        </p:txBody>
      </p:sp>
      <p:pic>
        <p:nvPicPr>
          <p:cNvPr id="7" name="Picture 6" descr="0006.jpg"/>
          <p:cNvPicPr>
            <a:picLocks noChangeAspect="1"/>
          </p:cNvPicPr>
          <p:nvPr/>
        </p:nvPicPr>
        <p:blipFill>
          <a:blip r:embed="rId4" cstate="print"/>
          <a:stretch>
            <a:fillRect/>
          </a:stretch>
        </p:blipFill>
        <p:spPr>
          <a:xfrm>
            <a:off x="0" y="-28575"/>
            <a:ext cx="10688638" cy="7558546"/>
          </a:xfrm>
          <a:prstGeom prst="rect">
            <a:avLst/>
          </a:prstGeom>
        </p:spPr>
      </p:pic>
      <p:pic>
        <p:nvPicPr>
          <p:cNvPr id="8" name="Picture 7" descr="http://news.brown.edu/files/article_images/Lignin1_0.jpg"/>
          <p:cNvPicPr/>
          <p:nvPr/>
        </p:nvPicPr>
        <p:blipFill>
          <a:blip r:embed="rId5" cstate="print"/>
          <a:srcRect/>
          <a:stretch>
            <a:fillRect/>
          </a:stretch>
        </p:blipFill>
        <p:spPr bwMode="auto">
          <a:xfrm rot="16200000">
            <a:off x="8382132" y="4838038"/>
            <a:ext cx="1544374" cy="914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543719" y="1952625"/>
            <a:ext cx="9372600" cy="5201424"/>
          </a:xfrm>
          <a:prstGeom prst="rect">
            <a:avLst/>
          </a:prstGeom>
        </p:spPr>
        <p:txBody>
          <a:bodyPr wrap="square">
            <a:spAutoFit/>
          </a:bodyPr>
          <a:lstStyle/>
          <a:p>
            <a:pPr>
              <a:spcAft>
                <a:spcPts val="600"/>
              </a:spcAft>
            </a:pPr>
            <a:r>
              <a:rPr lang="en-US" sz="2400" dirty="0" smtClean="0">
                <a:latin typeface="Impact" pitchFamily="34" charset="0"/>
              </a:rPr>
              <a:t>ADDITION OF CHEMICALS AND ITS IMPORTANCE</a:t>
            </a:r>
            <a:r>
              <a:rPr lang="en-US" sz="2400" dirty="0">
                <a:latin typeface="Impact" pitchFamily="34" charset="0"/>
              </a:rPr>
              <a:t> </a:t>
            </a:r>
          </a:p>
          <a:p>
            <a:pPr indent="290513">
              <a:spcAft>
                <a:spcPts val="600"/>
              </a:spcAft>
              <a:buFont typeface="Wingdings" pitchFamily="2" charset="2"/>
              <a:buChar char="v"/>
              <a:tabLst>
                <a:tab pos="290513" algn="l"/>
              </a:tabLst>
            </a:pPr>
            <a:r>
              <a:rPr lang="en-US" sz="2000" dirty="0"/>
              <a:t>There are </a:t>
            </a:r>
            <a:r>
              <a:rPr lang="en-US" sz="2000" b="1" dirty="0"/>
              <a:t>no Chemicals </a:t>
            </a:r>
            <a:r>
              <a:rPr lang="en-US" sz="2000" dirty="0"/>
              <a:t>involved in the </a:t>
            </a:r>
            <a:r>
              <a:rPr lang="en-US" sz="2000" b="1" dirty="0" err="1" smtClean="0"/>
              <a:t>ecoDigesters</a:t>
            </a:r>
            <a:r>
              <a:rPr lang="en-US" sz="2000" dirty="0"/>
              <a:t> </a:t>
            </a:r>
          </a:p>
          <a:p>
            <a:r>
              <a:rPr lang="en-US" sz="2400" b="1" dirty="0"/>
              <a:t>Ecological </a:t>
            </a:r>
            <a:r>
              <a:rPr lang="en-US" sz="2400" b="1" dirty="0" smtClean="0"/>
              <a:t>benefits</a:t>
            </a:r>
            <a:r>
              <a:rPr lang="en-US" sz="2000" dirty="0"/>
              <a:t> </a:t>
            </a:r>
          </a:p>
          <a:p>
            <a:pPr indent="290513">
              <a:buFont typeface="Wingdings" pitchFamily="2" charset="2"/>
              <a:buChar char="v"/>
              <a:tabLst>
                <a:tab pos="290513" algn="l"/>
              </a:tabLst>
            </a:pPr>
            <a:r>
              <a:rPr lang="en-US" sz="2000" dirty="0"/>
              <a:t>Reduction of harmful emissions </a:t>
            </a:r>
            <a:r>
              <a:rPr lang="en-US" sz="2000" dirty="0" smtClean="0">
                <a:sym typeface="Wingdings"/>
              </a:rPr>
              <a:t></a:t>
            </a:r>
            <a:r>
              <a:rPr lang="en-US" sz="2000" dirty="0"/>
              <a:t>  Transportation </a:t>
            </a:r>
            <a:endParaRPr lang="en-US" sz="2000" dirty="0" smtClean="0"/>
          </a:p>
          <a:p>
            <a:pPr indent="290513">
              <a:tabLst>
                <a:tab pos="290513" algn="l"/>
              </a:tabLst>
            </a:pPr>
            <a:r>
              <a:rPr lang="en-US" sz="2000" dirty="0" smtClean="0"/>
              <a:t>– </a:t>
            </a:r>
            <a:r>
              <a:rPr lang="en-US" sz="2000" dirty="0"/>
              <a:t>Carbon Monoxide</a:t>
            </a:r>
          </a:p>
          <a:p>
            <a:pPr indent="290513">
              <a:buFont typeface="Wingdings" pitchFamily="2" charset="2"/>
              <a:buChar char="v"/>
              <a:tabLst>
                <a:tab pos="290513" algn="l"/>
              </a:tabLst>
            </a:pPr>
            <a:r>
              <a:rPr lang="en-US" sz="2000" dirty="0"/>
              <a:t>Reduction of vermin at Bin Centre</a:t>
            </a:r>
          </a:p>
          <a:p>
            <a:pPr indent="290513">
              <a:spcAft>
                <a:spcPts val="600"/>
              </a:spcAft>
              <a:buFont typeface="Wingdings" pitchFamily="2" charset="2"/>
              <a:buChar char="v"/>
              <a:tabLst>
                <a:tab pos="290513" algn="l"/>
              </a:tabLst>
            </a:pPr>
            <a:r>
              <a:rPr lang="en-US" sz="2000" dirty="0"/>
              <a:t>Cleaner environment for future </a:t>
            </a:r>
            <a:r>
              <a:rPr lang="en-US" sz="2000" dirty="0" smtClean="0"/>
              <a:t>generations</a:t>
            </a:r>
            <a:r>
              <a:rPr lang="en-US" sz="2000" dirty="0"/>
              <a:t> </a:t>
            </a:r>
          </a:p>
          <a:p>
            <a:r>
              <a:rPr lang="en-US" sz="2400" b="1" dirty="0"/>
              <a:t>Economical </a:t>
            </a:r>
            <a:r>
              <a:rPr lang="en-US" sz="2400" b="1" dirty="0" smtClean="0"/>
              <a:t>benefits</a:t>
            </a:r>
            <a:r>
              <a:rPr lang="en-US" sz="2000" dirty="0"/>
              <a:t> </a:t>
            </a:r>
          </a:p>
          <a:p>
            <a:pPr indent="290513">
              <a:buFont typeface="Wingdings" pitchFamily="2" charset="2"/>
              <a:buChar char="v"/>
            </a:pPr>
            <a:r>
              <a:rPr lang="en-US" sz="2000" dirty="0" smtClean="0"/>
              <a:t>Easy </a:t>
            </a:r>
            <a:r>
              <a:rPr lang="en-US" sz="2000" dirty="0"/>
              <a:t>installation at site</a:t>
            </a:r>
          </a:p>
          <a:p>
            <a:pPr indent="290513">
              <a:buFont typeface="Wingdings" pitchFamily="2" charset="2"/>
              <a:buChar char="v"/>
            </a:pPr>
            <a:r>
              <a:rPr lang="en-US" sz="2000" dirty="0" smtClean="0"/>
              <a:t>Fully </a:t>
            </a:r>
            <a:r>
              <a:rPr lang="en-US" sz="2000" dirty="0"/>
              <a:t>automated system</a:t>
            </a:r>
          </a:p>
          <a:p>
            <a:pPr indent="290513">
              <a:buFont typeface="Wingdings" pitchFamily="2" charset="2"/>
              <a:buChar char="v"/>
            </a:pPr>
            <a:r>
              <a:rPr lang="en-US" sz="2000" dirty="0" smtClean="0"/>
              <a:t>Food </a:t>
            </a:r>
            <a:r>
              <a:rPr lang="en-US" sz="2000" dirty="0"/>
              <a:t>waste no longer stored on site, </a:t>
            </a:r>
            <a:endParaRPr lang="en-US" sz="2000" dirty="0" smtClean="0"/>
          </a:p>
          <a:p>
            <a:pPr indent="290513">
              <a:tabLst>
                <a:tab pos="231775" algn="l"/>
              </a:tabLst>
            </a:pPr>
            <a:r>
              <a:rPr lang="en-US" sz="2000" dirty="0" smtClean="0"/>
              <a:t>reduce pest </a:t>
            </a:r>
            <a:r>
              <a:rPr lang="en-US" sz="2000" dirty="0"/>
              <a:t>control</a:t>
            </a:r>
          </a:p>
          <a:p>
            <a:pPr indent="290513">
              <a:buFont typeface="Wingdings" pitchFamily="2" charset="2"/>
              <a:buChar char="v"/>
            </a:pPr>
            <a:r>
              <a:rPr lang="en-US" sz="2000" dirty="0" smtClean="0"/>
              <a:t>Reduction </a:t>
            </a:r>
            <a:r>
              <a:rPr lang="en-US" sz="2000" dirty="0"/>
              <a:t>in use of plastic bags</a:t>
            </a:r>
          </a:p>
          <a:p>
            <a:pPr indent="290513">
              <a:spcAft>
                <a:spcPts val="600"/>
              </a:spcAft>
              <a:buFont typeface="Wingdings" pitchFamily="2" charset="2"/>
              <a:buChar char="v"/>
            </a:pPr>
            <a:r>
              <a:rPr lang="en-US" sz="2000" dirty="0" smtClean="0"/>
              <a:t>Increase </a:t>
            </a:r>
            <a:r>
              <a:rPr lang="en-US" sz="2000" dirty="0"/>
              <a:t>Organization </a:t>
            </a:r>
            <a:r>
              <a:rPr lang="en-US" sz="2000" dirty="0" smtClean="0"/>
              <a:t>Profit</a:t>
            </a:r>
            <a:r>
              <a:rPr lang="en-US" sz="2000" dirty="0"/>
              <a:t> </a:t>
            </a:r>
          </a:p>
          <a:p>
            <a:endParaRPr lang="en-US" sz="2000" dirty="0"/>
          </a:p>
        </p:txBody>
      </p:sp>
      <p:sp>
        <p:nvSpPr>
          <p:cNvPr id="4" name="TextBox 3"/>
          <p:cNvSpPr txBox="1"/>
          <p:nvPr/>
        </p:nvSpPr>
        <p:spPr>
          <a:xfrm>
            <a:off x="4887119" y="4615716"/>
            <a:ext cx="5410200" cy="1795363"/>
          </a:xfrm>
          <a:prstGeom prst="rect">
            <a:avLst/>
          </a:prstGeom>
          <a:noFill/>
        </p:spPr>
        <p:txBody>
          <a:bodyPr wrap="square" rtlCol="0">
            <a:spAutoFit/>
          </a:bodyPr>
          <a:lstStyle/>
          <a:p>
            <a:r>
              <a:rPr lang="en-US" sz="2400" b="1" dirty="0" smtClean="0"/>
              <a:t>How much manual work is required</a:t>
            </a:r>
            <a:endParaRPr lang="en-US" sz="2400" dirty="0" smtClean="0"/>
          </a:p>
          <a:p>
            <a:pPr algn="just">
              <a:spcAft>
                <a:spcPts val="800"/>
              </a:spcAft>
            </a:pPr>
            <a:r>
              <a:rPr lang="en-US" sz="2000" dirty="0" smtClean="0"/>
              <a:t>Manual work on the client side would be to separate food waste from general waste before depositing the food waste into the machine.</a:t>
            </a:r>
          </a:p>
          <a:p>
            <a:pPr algn="just"/>
            <a:r>
              <a:rPr lang="en-US" sz="2000" b="1" dirty="0" smtClean="0"/>
              <a:t>Other than that the machine is fully automated</a:t>
            </a:r>
            <a:endParaRPr lang="en-US" sz="2000" b="1" dirty="0"/>
          </a:p>
        </p:txBody>
      </p:sp>
      <p:sp>
        <p:nvSpPr>
          <p:cNvPr id="6" name="Slide Number Placeholder 5"/>
          <p:cNvSpPr>
            <a:spLocks noGrp="1"/>
          </p:cNvSpPr>
          <p:nvPr>
            <p:ph type="sldNum" sz="quarter" idx="12"/>
          </p:nvPr>
        </p:nvSpPr>
        <p:spPr/>
        <p:txBody>
          <a:bodyPr/>
          <a:lstStyle/>
          <a:p>
            <a:fld id="{71C5D55B-390D-4407-AC18-1C38B0EAD8E7}" type="slidenum">
              <a:rPr lang="en-US" smtClean="0"/>
              <a:pPr/>
              <a:t>19</a:t>
            </a:fld>
            <a:endParaRPr lang="en-US"/>
          </a:p>
        </p:txBody>
      </p:sp>
      <p:pic>
        <p:nvPicPr>
          <p:cNvPr id="22530" name="Picture 2" descr="http://www.carthagesavings.com/custom/carthagesavings/cache2/our-ecological-footprint-Individual-Page-Photo.jpg"/>
          <p:cNvPicPr>
            <a:picLocks noChangeAspect="1" noChangeArrowheads="1"/>
          </p:cNvPicPr>
          <p:nvPr/>
        </p:nvPicPr>
        <p:blipFill>
          <a:blip r:embed="rId3"/>
          <a:srcRect/>
          <a:stretch>
            <a:fillRect/>
          </a:stretch>
        </p:blipFill>
        <p:spPr bwMode="auto">
          <a:xfrm>
            <a:off x="6639719" y="2333625"/>
            <a:ext cx="3505200" cy="1981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5" name="Picture 4" descr="mnmnmnm.jpg"/>
          <p:cNvPicPr>
            <a:picLocks noChangeAspect="1"/>
          </p:cNvPicPr>
          <p:nvPr/>
        </p:nvPicPr>
        <p:blipFill>
          <a:blip r:embed="rId3" cstate="print"/>
          <a:stretch>
            <a:fillRect/>
          </a:stretch>
        </p:blipFill>
        <p:spPr>
          <a:xfrm>
            <a:off x="0" y="0"/>
            <a:ext cx="10688638" cy="7558546"/>
          </a:xfrm>
          <a:prstGeom prst="rect">
            <a:avLst/>
          </a:prstGeom>
        </p:spPr>
      </p:pic>
      <p:sp>
        <p:nvSpPr>
          <p:cNvPr id="1025" name="Rectangle 1"/>
          <p:cNvSpPr>
            <a:spLocks noChangeArrowheads="1"/>
          </p:cNvSpPr>
          <p:nvPr/>
        </p:nvSpPr>
        <p:spPr bwMode="auto">
          <a:xfrm>
            <a:off x="391319" y="2007057"/>
            <a:ext cx="9829800" cy="4106402"/>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600" dirty="0">
                <a:solidFill>
                  <a:srgbClr val="FFC000"/>
                </a:solidFill>
                <a:latin typeface="Impact" pitchFamily="34" charset="0"/>
              </a:rPr>
              <a:t>Who We Are: </a:t>
            </a:r>
          </a:p>
          <a:p>
            <a:r>
              <a:rPr lang="en-US" sz="3200" dirty="0">
                <a:solidFill>
                  <a:srgbClr val="FFC000"/>
                </a:solidFill>
              </a:rPr>
              <a:t> </a:t>
            </a:r>
            <a:endParaRPr lang="en-US" sz="3200" dirty="0"/>
          </a:p>
          <a:p>
            <a:pPr algn="just"/>
            <a:r>
              <a:rPr lang="en-US" sz="2400" dirty="0"/>
              <a:t>• </a:t>
            </a:r>
            <a:r>
              <a:rPr lang="en-US" sz="2400" b="1" dirty="0"/>
              <a:t>Innovative R&amp;D based Manufacturer and Global Distributor of Various </a:t>
            </a:r>
            <a:r>
              <a:rPr lang="en-US" sz="2400" b="1" dirty="0" smtClean="0"/>
              <a:t>           Ranges </a:t>
            </a:r>
            <a:r>
              <a:rPr lang="en-US" sz="2400" b="1" dirty="0"/>
              <a:t>of Ultra </a:t>
            </a:r>
            <a:r>
              <a:rPr lang="en-US" sz="2400" b="1" dirty="0" smtClean="0"/>
              <a:t>Modern </a:t>
            </a:r>
            <a:r>
              <a:rPr lang="en-US" sz="2400" b="1" dirty="0"/>
              <a:t>Organic Waste Management Products and </a:t>
            </a:r>
            <a:r>
              <a:rPr lang="en-US" sz="2400" b="1" dirty="0" smtClean="0"/>
              <a:t>Impure</a:t>
            </a:r>
            <a:r>
              <a:rPr lang="en-US" sz="2400" b="1" dirty="0"/>
              <a:t>, </a:t>
            </a:r>
            <a:r>
              <a:rPr lang="en-US" sz="2400" b="1" dirty="0" smtClean="0"/>
              <a:t>Chemical</a:t>
            </a:r>
            <a:r>
              <a:rPr lang="en-US" sz="2400" b="1" dirty="0"/>
              <a:t>, </a:t>
            </a:r>
            <a:r>
              <a:rPr lang="en-US" sz="2400" b="1" dirty="0" smtClean="0"/>
              <a:t>Industrial Waste Water </a:t>
            </a:r>
            <a:r>
              <a:rPr lang="en-US" sz="2400" b="1" dirty="0"/>
              <a:t>of any kind and </a:t>
            </a:r>
            <a:r>
              <a:rPr lang="en-US" sz="2400" b="1" dirty="0" smtClean="0"/>
              <a:t>Brackish Water </a:t>
            </a:r>
            <a:r>
              <a:rPr lang="en-US" sz="2400" b="1" dirty="0"/>
              <a:t>Purifiers using </a:t>
            </a:r>
            <a:r>
              <a:rPr lang="en-US" sz="2400" b="1" dirty="0" smtClean="0"/>
              <a:t>Highly </a:t>
            </a:r>
            <a:r>
              <a:rPr lang="en-US" sz="2400" b="1" dirty="0"/>
              <a:t>Sophisticated Technologies, Headquartered in Singapore</a:t>
            </a:r>
            <a:endParaRPr lang="en-US" sz="2400" dirty="0"/>
          </a:p>
          <a:p>
            <a:pPr algn="just"/>
            <a:r>
              <a:rPr lang="en-US" sz="2400" b="1" dirty="0"/>
              <a:t> </a:t>
            </a:r>
            <a:endParaRPr lang="en-US" sz="2400" dirty="0"/>
          </a:p>
          <a:p>
            <a:pPr algn="just"/>
            <a:r>
              <a:rPr lang="en-US" sz="2400" b="1" dirty="0"/>
              <a:t>• R&amp;D Team and Microbes Specialization Team in Singapore</a:t>
            </a:r>
            <a:endParaRPr lang="en-US" sz="2400" dirty="0"/>
          </a:p>
          <a:p>
            <a:pPr algn="just"/>
            <a:r>
              <a:rPr lang="en-US" sz="2400" b="1" dirty="0"/>
              <a:t> </a:t>
            </a:r>
            <a:endParaRPr lang="en-US" sz="2400" dirty="0"/>
          </a:p>
          <a:p>
            <a:pPr algn="just"/>
            <a:r>
              <a:rPr lang="en-US" sz="2400" b="1" dirty="0"/>
              <a:t>• Solution Providers on Environmental Issues and Related </a:t>
            </a:r>
            <a:r>
              <a:rPr lang="en-US" sz="2400" b="1" dirty="0" smtClean="0"/>
              <a:t>Engineering </a:t>
            </a:r>
            <a:endParaRPr lang="en-US" sz="24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77120"/>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sp>
        <p:nvSpPr>
          <p:cNvPr id="6" name="Slide Number Placeholder 5"/>
          <p:cNvSpPr>
            <a:spLocks noGrp="1"/>
          </p:cNvSpPr>
          <p:nvPr>
            <p:ph type="sldNum" sz="quarter" idx="12"/>
          </p:nvPr>
        </p:nvSpPr>
        <p:spPr/>
        <p:txBody>
          <a:bodyPr/>
          <a:lstStyle/>
          <a:p>
            <a:fld id="{71C5D55B-390D-4407-AC18-1C38B0EAD8E7}" type="slidenum">
              <a:rPr lang="en-US" smtClean="0"/>
              <a:pPr/>
              <a:t>20</a:t>
            </a:fld>
            <a:endParaRPr lang="en-US"/>
          </a:p>
        </p:txBody>
      </p:sp>
      <p:pic>
        <p:nvPicPr>
          <p:cNvPr id="7" name="Picture 6" descr="http://directory.ac/files/dumblists/storypic/online-business-listings.jpg"/>
          <p:cNvPicPr/>
          <p:nvPr/>
        </p:nvPicPr>
        <p:blipFill>
          <a:blip r:embed="rId3" cstate="print"/>
          <a:srcRect/>
          <a:stretch>
            <a:fillRect/>
          </a:stretch>
        </p:blipFill>
        <p:spPr bwMode="auto">
          <a:xfrm>
            <a:off x="3896519" y="5153025"/>
            <a:ext cx="2133600" cy="14478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76425"/>
            <a:ext cx="9372600" cy="4996240"/>
          </a:xfrm>
          <a:prstGeom prst="rect">
            <a:avLst/>
          </a:prstGeom>
        </p:spPr>
        <p:txBody>
          <a:bodyPr wrap="square">
            <a:spAutoFit/>
          </a:bodyPr>
          <a:lstStyle/>
          <a:p>
            <a:pPr algn="ctr"/>
            <a:r>
              <a:rPr lang="en-US" sz="3600" dirty="0" smtClean="0">
                <a:latin typeface="Impact" pitchFamily="34" charset="0"/>
              </a:rPr>
              <a:t>WE CAN OFFER AND PROVIDE INCINERATORS OF THE FOLLOWING:</a:t>
            </a:r>
          </a:p>
          <a:p>
            <a:pPr algn="just"/>
            <a:r>
              <a:rPr lang="en-US" sz="2400" b="1" dirty="0" smtClean="0"/>
              <a:t> </a:t>
            </a:r>
            <a:endParaRPr lang="en-US" sz="2400" dirty="0" smtClean="0"/>
          </a:p>
          <a:p>
            <a:pPr algn="just">
              <a:spcAft>
                <a:spcPts val="800"/>
              </a:spcAft>
            </a:pPr>
            <a:r>
              <a:rPr lang="en-US" sz="2400" dirty="0" smtClean="0"/>
              <a:t>The main uses of our Incinerators vary between the wide varieties of models we have to offer.</a:t>
            </a:r>
          </a:p>
          <a:p>
            <a:pPr algn="just"/>
            <a:r>
              <a:rPr lang="en-US" sz="2400" dirty="0" smtClean="0"/>
              <a:t>Our Incinerators are designed to burn all kinds of wastes, for example…</a:t>
            </a:r>
          </a:p>
          <a:p>
            <a:pPr algn="just"/>
            <a:r>
              <a:rPr lang="en-US" sz="2400" dirty="0" smtClean="0"/>
              <a:t> </a:t>
            </a:r>
          </a:p>
          <a:p>
            <a:pPr algn="just"/>
            <a:r>
              <a:rPr lang="en-US" sz="2400" b="1" dirty="0" smtClean="0"/>
              <a:t>	Medical 				Veterinary</a:t>
            </a:r>
            <a:endParaRPr lang="en-US" sz="2400" dirty="0" smtClean="0"/>
          </a:p>
          <a:p>
            <a:pPr algn="just"/>
            <a:r>
              <a:rPr lang="en-US" sz="2400" b="1" dirty="0" smtClean="0"/>
              <a:t>	Poultry 					Sheep</a:t>
            </a:r>
            <a:endParaRPr lang="en-US" sz="2400" dirty="0" smtClean="0"/>
          </a:p>
          <a:p>
            <a:pPr algn="just"/>
            <a:r>
              <a:rPr lang="en-US" sz="2400" b="1" dirty="0" smtClean="0"/>
              <a:t>	Pig farm 				Kennels</a:t>
            </a:r>
            <a:endParaRPr lang="en-US" sz="2400" dirty="0" smtClean="0"/>
          </a:p>
          <a:p>
            <a:pPr algn="just"/>
            <a:r>
              <a:rPr lang="en-US" sz="2400" b="1" dirty="0" smtClean="0"/>
              <a:t>	Wood / paper 				Industrial waste</a:t>
            </a:r>
            <a:endParaRPr lang="en-US" sz="2400" dirty="0" smtClean="0"/>
          </a:p>
          <a:p>
            <a:pPr algn="just"/>
            <a:r>
              <a:rPr lang="en-US" sz="2400" b="1" dirty="0" smtClean="0"/>
              <a:t>	Camp Waste 				Catering Waste</a:t>
            </a:r>
            <a:endParaRPr lang="en-US" sz="24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21</a:t>
            </a:fld>
            <a:endParaRPr lang="en-US"/>
          </a:p>
        </p:txBody>
      </p:sp>
      <p:pic>
        <p:nvPicPr>
          <p:cNvPr id="6" name="Picture 5" descr="http://www.endersprocess.com/images/incinerators-fluidflue.jpg"/>
          <p:cNvPicPr/>
          <p:nvPr/>
        </p:nvPicPr>
        <p:blipFill>
          <a:blip r:embed="rId3"/>
          <a:srcRect/>
          <a:stretch>
            <a:fillRect/>
          </a:stretch>
        </p:blipFill>
        <p:spPr bwMode="auto">
          <a:xfrm>
            <a:off x="3667919" y="4695825"/>
            <a:ext cx="3124200" cy="236219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00225"/>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pic>
        <p:nvPicPr>
          <p:cNvPr id="6" name="Picture 5" descr="18.jpg"/>
          <p:cNvPicPr>
            <a:picLocks noChangeAspect="1"/>
          </p:cNvPicPr>
          <p:nvPr/>
        </p:nvPicPr>
        <p:blipFill>
          <a:blip r:embed="rId3" cstate="print"/>
          <a:stretch>
            <a:fillRect/>
          </a:stretch>
        </p:blipFill>
        <p:spPr>
          <a:xfrm>
            <a:off x="0" y="2152"/>
            <a:ext cx="10688638" cy="7558546"/>
          </a:xfrm>
          <a:prstGeom prst="rect">
            <a:avLst/>
          </a:prstGeom>
        </p:spPr>
      </p:pic>
      <p:pic>
        <p:nvPicPr>
          <p:cNvPr id="7" name="Picture 6" descr="19.jpg"/>
          <p:cNvPicPr>
            <a:picLocks noChangeAspect="1"/>
          </p:cNvPicPr>
          <p:nvPr/>
        </p:nvPicPr>
        <p:blipFill>
          <a:blip r:embed="rId4" cstate="print"/>
          <a:stretch>
            <a:fillRect/>
          </a:stretch>
        </p:blipFill>
        <p:spPr>
          <a:xfrm>
            <a:off x="0" y="2152"/>
            <a:ext cx="10688638" cy="7558546"/>
          </a:xfrm>
          <a:prstGeom prst="rect">
            <a:avLst/>
          </a:prstGeom>
        </p:spPr>
      </p:pic>
      <p:sp>
        <p:nvSpPr>
          <p:cNvPr id="8" name="Slide Number Placeholder 7"/>
          <p:cNvSpPr>
            <a:spLocks noGrp="1"/>
          </p:cNvSpPr>
          <p:nvPr>
            <p:ph type="sldNum" sz="quarter" idx="12"/>
          </p:nvPr>
        </p:nvSpPr>
        <p:spPr/>
        <p:txBody>
          <a:bodyPr/>
          <a:lstStyle/>
          <a:p>
            <a:fld id="{71C5D55B-390D-4407-AC18-1C38B0EAD8E7}"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00225"/>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pic>
        <p:nvPicPr>
          <p:cNvPr id="6" name="Picture 5" descr="18.jpg"/>
          <p:cNvPicPr>
            <a:picLocks noChangeAspect="1"/>
          </p:cNvPicPr>
          <p:nvPr/>
        </p:nvPicPr>
        <p:blipFill>
          <a:blip r:embed="rId3" cstate="print"/>
          <a:stretch>
            <a:fillRect/>
          </a:stretch>
        </p:blipFill>
        <p:spPr>
          <a:xfrm>
            <a:off x="0" y="2152"/>
            <a:ext cx="10688638" cy="7558546"/>
          </a:xfrm>
          <a:prstGeom prst="rect">
            <a:avLst/>
          </a:prstGeom>
        </p:spPr>
      </p:pic>
      <p:pic>
        <p:nvPicPr>
          <p:cNvPr id="7" name="Picture 6" descr="19.jpg"/>
          <p:cNvPicPr>
            <a:picLocks noChangeAspect="1"/>
          </p:cNvPicPr>
          <p:nvPr/>
        </p:nvPicPr>
        <p:blipFill>
          <a:blip r:embed="rId4" cstate="print"/>
          <a:stretch>
            <a:fillRect/>
          </a:stretch>
        </p:blipFill>
        <p:spPr>
          <a:xfrm>
            <a:off x="0" y="2152"/>
            <a:ext cx="10688638" cy="7558546"/>
          </a:xfrm>
          <a:prstGeom prst="rect">
            <a:avLst/>
          </a:prstGeom>
        </p:spPr>
      </p:pic>
      <p:pic>
        <p:nvPicPr>
          <p:cNvPr id="10" name="Picture 9" descr="20.jpg"/>
          <p:cNvPicPr>
            <a:picLocks noChangeAspect="1"/>
          </p:cNvPicPr>
          <p:nvPr/>
        </p:nvPicPr>
        <p:blipFill>
          <a:blip r:embed="rId5" cstate="print"/>
          <a:stretch>
            <a:fillRect/>
          </a:stretch>
        </p:blipFill>
        <p:spPr>
          <a:xfrm>
            <a:off x="0" y="2152"/>
            <a:ext cx="10688638" cy="7558546"/>
          </a:xfrm>
          <a:prstGeom prst="rect">
            <a:avLst/>
          </a:prstGeom>
        </p:spPr>
      </p:pic>
      <p:sp>
        <p:nvSpPr>
          <p:cNvPr id="8" name="Slide Number Placeholder 7"/>
          <p:cNvSpPr>
            <a:spLocks noGrp="1"/>
          </p:cNvSpPr>
          <p:nvPr>
            <p:ph type="sldNum" sz="quarter" idx="12"/>
          </p:nvPr>
        </p:nvSpPr>
        <p:spPr/>
        <p:txBody>
          <a:bodyPr/>
          <a:lstStyle/>
          <a:p>
            <a:fld id="{71C5D55B-390D-4407-AC18-1C38B0EAD8E7}"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00225"/>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pic>
        <p:nvPicPr>
          <p:cNvPr id="6" name="Picture 5" descr="18.jpg"/>
          <p:cNvPicPr>
            <a:picLocks noChangeAspect="1"/>
          </p:cNvPicPr>
          <p:nvPr/>
        </p:nvPicPr>
        <p:blipFill>
          <a:blip r:embed="rId3" cstate="print"/>
          <a:stretch>
            <a:fillRect/>
          </a:stretch>
        </p:blipFill>
        <p:spPr>
          <a:xfrm>
            <a:off x="0" y="2152"/>
            <a:ext cx="10688638" cy="7558546"/>
          </a:xfrm>
          <a:prstGeom prst="rect">
            <a:avLst/>
          </a:prstGeom>
        </p:spPr>
      </p:pic>
      <p:pic>
        <p:nvPicPr>
          <p:cNvPr id="7" name="Picture 6" descr="19.jpg"/>
          <p:cNvPicPr>
            <a:picLocks noChangeAspect="1"/>
          </p:cNvPicPr>
          <p:nvPr/>
        </p:nvPicPr>
        <p:blipFill>
          <a:blip r:embed="rId4" cstate="print"/>
          <a:stretch>
            <a:fillRect/>
          </a:stretch>
        </p:blipFill>
        <p:spPr>
          <a:xfrm>
            <a:off x="0" y="2152"/>
            <a:ext cx="10688638" cy="7558546"/>
          </a:xfrm>
          <a:prstGeom prst="rect">
            <a:avLst/>
          </a:prstGeom>
        </p:spPr>
      </p:pic>
      <p:pic>
        <p:nvPicPr>
          <p:cNvPr id="10" name="Picture 9" descr="20.jpg"/>
          <p:cNvPicPr>
            <a:picLocks noChangeAspect="1"/>
          </p:cNvPicPr>
          <p:nvPr/>
        </p:nvPicPr>
        <p:blipFill>
          <a:blip r:embed="rId5" cstate="print"/>
          <a:stretch>
            <a:fillRect/>
          </a:stretch>
        </p:blipFill>
        <p:spPr>
          <a:xfrm>
            <a:off x="0" y="2152"/>
            <a:ext cx="10688638" cy="7558546"/>
          </a:xfrm>
          <a:prstGeom prst="rect">
            <a:avLst/>
          </a:prstGeom>
        </p:spPr>
      </p:pic>
      <p:pic>
        <p:nvPicPr>
          <p:cNvPr id="8" name="Picture 7" descr="21.jpg"/>
          <p:cNvPicPr>
            <a:picLocks noChangeAspect="1"/>
          </p:cNvPicPr>
          <p:nvPr/>
        </p:nvPicPr>
        <p:blipFill>
          <a:blip r:embed="rId6" cstate="print"/>
          <a:stretch>
            <a:fillRect/>
          </a:stretch>
        </p:blipFill>
        <p:spPr>
          <a:xfrm>
            <a:off x="0" y="2152"/>
            <a:ext cx="10688638" cy="7558546"/>
          </a:xfrm>
          <a:prstGeom prst="rect">
            <a:avLst/>
          </a:prstGeom>
        </p:spPr>
      </p:pic>
      <p:sp>
        <p:nvSpPr>
          <p:cNvPr id="11" name="Slide Number Placeholder 10"/>
          <p:cNvSpPr>
            <a:spLocks noGrp="1"/>
          </p:cNvSpPr>
          <p:nvPr>
            <p:ph type="sldNum" sz="quarter" idx="12"/>
          </p:nvPr>
        </p:nvSpPr>
        <p:spPr/>
        <p:txBody>
          <a:bodyPr/>
          <a:lstStyle/>
          <a:p>
            <a:fld id="{71C5D55B-390D-4407-AC18-1C38B0EAD8E7}"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00225"/>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pic>
        <p:nvPicPr>
          <p:cNvPr id="6" name="Picture 5" descr="18.jpg"/>
          <p:cNvPicPr>
            <a:picLocks noChangeAspect="1"/>
          </p:cNvPicPr>
          <p:nvPr/>
        </p:nvPicPr>
        <p:blipFill>
          <a:blip r:embed="rId3" cstate="print"/>
          <a:stretch>
            <a:fillRect/>
          </a:stretch>
        </p:blipFill>
        <p:spPr>
          <a:xfrm>
            <a:off x="0" y="2152"/>
            <a:ext cx="10688638" cy="7558546"/>
          </a:xfrm>
          <a:prstGeom prst="rect">
            <a:avLst/>
          </a:prstGeom>
        </p:spPr>
      </p:pic>
      <p:pic>
        <p:nvPicPr>
          <p:cNvPr id="7" name="Picture 6" descr="19.jpg"/>
          <p:cNvPicPr>
            <a:picLocks noChangeAspect="1"/>
          </p:cNvPicPr>
          <p:nvPr/>
        </p:nvPicPr>
        <p:blipFill>
          <a:blip r:embed="rId4" cstate="print"/>
          <a:stretch>
            <a:fillRect/>
          </a:stretch>
        </p:blipFill>
        <p:spPr>
          <a:xfrm>
            <a:off x="0" y="2152"/>
            <a:ext cx="10688638" cy="7558546"/>
          </a:xfrm>
          <a:prstGeom prst="rect">
            <a:avLst/>
          </a:prstGeom>
        </p:spPr>
      </p:pic>
      <p:pic>
        <p:nvPicPr>
          <p:cNvPr id="10" name="Picture 9" descr="20.jpg"/>
          <p:cNvPicPr>
            <a:picLocks noChangeAspect="1"/>
          </p:cNvPicPr>
          <p:nvPr/>
        </p:nvPicPr>
        <p:blipFill>
          <a:blip r:embed="rId5" cstate="print"/>
          <a:stretch>
            <a:fillRect/>
          </a:stretch>
        </p:blipFill>
        <p:spPr>
          <a:xfrm>
            <a:off x="0" y="2152"/>
            <a:ext cx="10688638" cy="7558546"/>
          </a:xfrm>
          <a:prstGeom prst="rect">
            <a:avLst/>
          </a:prstGeom>
        </p:spPr>
      </p:pic>
      <p:pic>
        <p:nvPicPr>
          <p:cNvPr id="8" name="Picture 7" descr="21.jpg"/>
          <p:cNvPicPr>
            <a:picLocks noChangeAspect="1"/>
          </p:cNvPicPr>
          <p:nvPr/>
        </p:nvPicPr>
        <p:blipFill>
          <a:blip r:embed="rId6" cstate="print"/>
          <a:stretch>
            <a:fillRect/>
          </a:stretch>
        </p:blipFill>
        <p:spPr>
          <a:xfrm>
            <a:off x="0" y="2152"/>
            <a:ext cx="10688638" cy="7558546"/>
          </a:xfrm>
          <a:prstGeom prst="rect">
            <a:avLst/>
          </a:prstGeom>
        </p:spPr>
      </p:pic>
      <p:pic>
        <p:nvPicPr>
          <p:cNvPr id="11" name="Picture 10" descr="22.jpg"/>
          <p:cNvPicPr>
            <a:picLocks noChangeAspect="1"/>
          </p:cNvPicPr>
          <p:nvPr/>
        </p:nvPicPr>
        <p:blipFill>
          <a:blip r:embed="rId7" cstate="print"/>
          <a:stretch>
            <a:fillRect/>
          </a:stretch>
        </p:blipFill>
        <p:spPr>
          <a:xfrm>
            <a:off x="0" y="4304"/>
            <a:ext cx="10688638" cy="7558546"/>
          </a:xfrm>
          <a:prstGeom prst="rect">
            <a:avLst/>
          </a:prstGeom>
        </p:spPr>
      </p:pic>
      <p:pic>
        <p:nvPicPr>
          <p:cNvPr id="12" name="Picture 11" descr="45.jpg"/>
          <p:cNvPicPr>
            <a:picLocks noChangeAspect="1"/>
          </p:cNvPicPr>
          <p:nvPr/>
        </p:nvPicPr>
        <p:blipFill>
          <a:blip r:embed="rId8" cstate="print"/>
          <a:stretch>
            <a:fillRect/>
          </a:stretch>
        </p:blipFill>
        <p:spPr>
          <a:xfrm>
            <a:off x="0" y="2152"/>
            <a:ext cx="10688638" cy="7558546"/>
          </a:xfrm>
          <a:prstGeom prst="rect">
            <a:avLst/>
          </a:prstGeom>
        </p:spPr>
      </p:pic>
      <p:sp>
        <p:nvSpPr>
          <p:cNvPr id="13" name="Slide Number Placeholder 12"/>
          <p:cNvSpPr>
            <a:spLocks noGrp="1"/>
          </p:cNvSpPr>
          <p:nvPr>
            <p:ph type="sldNum" sz="quarter" idx="12"/>
          </p:nvPr>
        </p:nvSpPr>
        <p:spPr/>
        <p:txBody>
          <a:bodyPr/>
          <a:lstStyle/>
          <a:p>
            <a:fld id="{71C5D55B-390D-4407-AC18-1C38B0EAD8E7}" type="slidenum">
              <a:rPr lang="en-US" smtClean="0"/>
              <a:pPr/>
              <a:t>25</a:t>
            </a:fld>
            <a:endParaRPr lang="en-US"/>
          </a:p>
        </p:txBody>
      </p:sp>
      <p:pic>
        <p:nvPicPr>
          <p:cNvPr id="14" name="Picture 13" descr="0008.jpg"/>
          <p:cNvPicPr>
            <a:picLocks noChangeAspect="1"/>
          </p:cNvPicPr>
          <p:nvPr/>
        </p:nvPicPr>
        <p:blipFill>
          <a:blip r:embed="rId9" cstate="print"/>
          <a:stretch>
            <a:fillRect/>
          </a:stretch>
        </p:blipFill>
        <p:spPr>
          <a:xfrm>
            <a:off x="0" y="2152"/>
            <a:ext cx="10688638" cy="7558546"/>
          </a:xfrm>
          <a:prstGeom prst="rect">
            <a:avLst/>
          </a:prstGeom>
        </p:spPr>
      </p:pic>
      <p:pic>
        <p:nvPicPr>
          <p:cNvPr id="15" name="Picture 14" descr="http://www.smashingbuzz.com/wp-content/uploads/2011/08/Advantages-of-Offering-Content-Writing-Services.jpg"/>
          <p:cNvPicPr/>
          <p:nvPr/>
        </p:nvPicPr>
        <p:blipFill>
          <a:blip r:embed="rId10" cstate="print"/>
          <a:srcRect/>
          <a:stretch>
            <a:fillRect/>
          </a:stretch>
        </p:blipFill>
        <p:spPr bwMode="auto">
          <a:xfrm>
            <a:off x="7192169" y="3933825"/>
            <a:ext cx="1276350" cy="6381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00225"/>
            <a:ext cx="9372600" cy="5180905"/>
          </a:xfrm>
          <a:prstGeom prst="rect">
            <a:avLst/>
          </a:prstGeom>
        </p:spPr>
        <p:txBody>
          <a:bodyPr wrap="square">
            <a:spAutoFit/>
          </a:bodyPr>
          <a:lstStyle/>
          <a:p>
            <a:pPr algn="ctr">
              <a:spcAft>
                <a:spcPts val="800"/>
              </a:spcAft>
              <a:tabLst>
                <a:tab pos="174625" algn="l"/>
              </a:tabLst>
            </a:pPr>
            <a:r>
              <a:rPr lang="en-US" sz="2400" dirty="0" smtClean="0">
                <a:latin typeface="Impact" pitchFamily="34" charset="0"/>
              </a:rPr>
              <a:t>APPLICATION OF ECOGEI/ECO-WIZ ECODIGESTERS IN:</a:t>
            </a:r>
            <a:r>
              <a:rPr lang="en-US" sz="2000" dirty="0"/>
              <a:t> </a:t>
            </a:r>
          </a:p>
          <a:p>
            <a:pPr>
              <a:tabLst>
                <a:tab pos="174625" algn="l"/>
              </a:tabLst>
            </a:pPr>
            <a:r>
              <a:rPr lang="en-US" sz="2000" dirty="0"/>
              <a:t>• </a:t>
            </a:r>
            <a:r>
              <a:rPr lang="en-US" sz="2000" b="1" dirty="0"/>
              <a:t>Hotels (Singapore)</a:t>
            </a:r>
            <a:endParaRPr lang="en-US" sz="2000" dirty="0"/>
          </a:p>
          <a:p>
            <a:pPr>
              <a:tabLst>
                <a:tab pos="174625" algn="l"/>
              </a:tabLst>
            </a:pPr>
            <a:r>
              <a:rPr lang="en-US" sz="2000" dirty="0" smtClean="0">
                <a:sym typeface="Wingdings"/>
              </a:rPr>
              <a:t> </a:t>
            </a:r>
            <a:r>
              <a:rPr lang="en-US" sz="2000" dirty="0" smtClean="0"/>
              <a:t>Fairmont Hotel	     </a:t>
            </a:r>
            <a:r>
              <a:rPr lang="en-US" sz="2000" dirty="0" smtClean="0">
                <a:sym typeface="Wingdings"/>
              </a:rPr>
              <a:t></a:t>
            </a:r>
            <a:r>
              <a:rPr lang="en-US" sz="2000" dirty="0" err="1" smtClean="0"/>
              <a:t>Swissotel</a:t>
            </a:r>
            <a:endParaRPr lang="en-US" sz="2000" dirty="0"/>
          </a:p>
          <a:p>
            <a:pPr>
              <a:tabLst>
                <a:tab pos="174625" algn="l"/>
              </a:tabLst>
            </a:pPr>
            <a:r>
              <a:rPr lang="en-US" sz="2000" dirty="0" smtClean="0">
                <a:sym typeface="Wingdings"/>
              </a:rPr>
              <a:t> </a:t>
            </a:r>
            <a:r>
              <a:rPr lang="en-US" sz="2000" dirty="0" smtClean="0"/>
              <a:t>The </a:t>
            </a:r>
            <a:r>
              <a:rPr lang="en-US" sz="2000" dirty="0"/>
              <a:t>Stamford	</a:t>
            </a:r>
            <a:r>
              <a:rPr lang="en-US" sz="2000" dirty="0" smtClean="0"/>
              <a:t>     </a:t>
            </a:r>
            <a:r>
              <a:rPr lang="en-US" sz="2000" dirty="0" smtClean="0">
                <a:sym typeface="Wingdings"/>
              </a:rPr>
              <a:t> </a:t>
            </a:r>
            <a:r>
              <a:rPr lang="en-US" sz="2000" dirty="0" smtClean="0"/>
              <a:t>Holiday </a:t>
            </a:r>
            <a:r>
              <a:rPr lang="en-US" sz="2000" dirty="0"/>
              <a:t>Inn</a:t>
            </a:r>
          </a:p>
          <a:p>
            <a:pPr>
              <a:spcAft>
                <a:spcPts val="800"/>
              </a:spcAft>
              <a:tabLst>
                <a:tab pos="174625" algn="l"/>
              </a:tabLst>
            </a:pPr>
            <a:r>
              <a:rPr lang="en-US" sz="2000" dirty="0" smtClean="0">
                <a:sym typeface="Wingdings"/>
              </a:rPr>
              <a:t> </a:t>
            </a:r>
            <a:r>
              <a:rPr lang="en-US" sz="2000" dirty="0" smtClean="0"/>
              <a:t>Orchard </a:t>
            </a:r>
            <a:r>
              <a:rPr lang="en-US" sz="2000" dirty="0"/>
              <a:t>City </a:t>
            </a:r>
            <a:r>
              <a:rPr lang="en-US" sz="2000" dirty="0" smtClean="0"/>
              <a:t>Centre </a:t>
            </a:r>
            <a:r>
              <a:rPr lang="en-US" sz="2000" dirty="0" smtClean="0">
                <a:sym typeface="Wingdings"/>
              </a:rPr>
              <a:t> </a:t>
            </a:r>
            <a:r>
              <a:rPr lang="en-US" sz="2000" dirty="0" smtClean="0"/>
              <a:t> Hotel Continental</a:t>
            </a:r>
            <a:r>
              <a:rPr lang="en-US" sz="2000" dirty="0"/>
              <a:t> </a:t>
            </a:r>
          </a:p>
          <a:p>
            <a:pPr>
              <a:tabLst>
                <a:tab pos="174625" algn="l"/>
              </a:tabLst>
            </a:pPr>
            <a:r>
              <a:rPr lang="en-US" sz="2000" dirty="0"/>
              <a:t>• </a:t>
            </a:r>
            <a:r>
              <a:rPr lang="en-US" sz="2000" b="1" dirty="0"/>
              <a:t>Food Processing Factories (Singapore)</a:t>
            </a:r>
            <a:endParaRPr lang="en-US" sz="2000" dirty="0"/>
          </a:p>
          <a:p>
            <a:pPr>
              <a:tabLst>
                <a:tab pos="174625" algn="l"/>
              </a:tabLst>
            </a:pPr>
            <a:r>
              <a:rPr lang="en-US" sz="2000" dirty="0" smtClean="0"/>
              <a:t>	Country </a:t>
            </a:r>
            <a:r>
              <a:rPr lang="en-US" sz="2000" dirty="0"/>
              <a:t>Foods</a:t>
            </a:r>
          </a:p>
          <a:p>
            <a:pPr>
              <a:tabLst>
                <a:tab pos="174625" algn="l"/>
              </a:tabLst>
            </a:pPr>
            <a:r>
              <a:rPr lang="en-US" sz="2000" dirty="0" smtClean="0"/>
              <a:t>	SATS </a:t>
            </a:r>
            <a:r>
              <a:rPr lang="en-US" sz="2000" dirty="0"/>
              <a:t>foods (Under Singapore Airline)			</a:t>
            </a:r>
          </a:p>
          <a:p>
            <a:pPr>
              <a:spcAft>
                <a:spcPts val="800"/>
              </a:spcAft>
              <a:tabLst>
                <a:tab pos="174625" algn="l"/>
              </a:tabLst>
            </a:pPr>
            <a:r>
              <a:rPr lang="en-US" sz="2000" dirty="0" smtClean="0"/>
              <a:t>	An </a:t>
            </a:r>
            <a:r>
              <a:rPr lang="en-US" sz="2000" dirty="0"/>
              <a:t>all rounded</a:t>
            </a:r>
            <a:r>
              <a:rPr lang="en-US" sz="2000" b="1" dirty="0"/>
              <a:t> </a:t>
            </a:r>
            <a:r>
              <a:rPr lang="en-US" sz="2000" dirty="0"/>
              <a:t>food service</a:t>
            </a:r>
            <a:r>
              <a:rPr lang="en-US" sz="2000" b="1" dirty="0"/>
              <a:t> </a:t>
            </a:r>
            <a:r>
              <a:rPr lang="en-US" sz="2000" dirty="0"/>
              <a:t>provider in </a:t>
            </a:r>
            <a:r>
              <a:rPr lang="en-US" sz="2000" dirty="0" smtClean="0"/>
              <a:t>Singapore</a:t>
            </a:r>
            <a:r>
              <a:rPr lang="en-US" sz="2000" b="1" dirty="0"/>
              <a:t> </a:t>
            </a:r>
            <a:endParaRPr lang="en-US" sz="2000" dirty="0"/>
          </a:p>
          <a:p>
            <a:pPr>
              <a:tabLst>
                <a:tab pos="174625" algn="l"/>
              </a:tabLst>
            </a:pPr>
            <a:r>
              <a:rPr lang="en-US" sz="2000" dirty="0"/>
              <a:t>• </a:t>
            </a:r>
            <a:r>
              <a:rPr lang="en-US" sz="2000" b="1" dirty="0"/>
              <a:t>Hospitals (Singapore)</a:t>
            </a:r>
            <a:endParaRPr lang="en-US" sz="2000" dirty="0"/>
          </a:p>
          <a:p>
            <a:pPr>
              <a:spcAft>
                <a:spcPts val="800"/>
              </a:spcAft>
              <a:tabLst>
                <a:tab pos="174625" algn="l"/>
              </a:tabLst>
            </a:pPr>
            <a:r>
              <a:rPr lang="en-US" sz="2000" dirty="0" smtClean="0"/>
              <a:t>	In </a:t>
            </a:r>
            <a:r>
              <a:rPr lang="en-US" sz="2000" dirty="0"/>
              <a:t>negotiation with </a:t>
            </a:r>
            <a:endParaRPr lang="en-US" sz="2000" dirty="0" smtClean="0"/>
          </a:p>
          <a:p>
            <a:pPr>
              <a:tabLst>
                <a:tab pos="174625" algn="l"/>
              </a:tabLst>
            </a:pPr>
            <a:r>
              <a:rPr lang="en-US" sz="2000" dirty="0" smtClean="0">
                <a:sym typeface="Wingdings"/>
              </a:rPr>
              <a:t> </a:t>
            </a:r>
            <a:r>
              <a:rPr lang="en-US" sz="2000" dirty="0" smtClean="0"/>
              <a:t>Alexandra </a:t>
            </a:r>
            <a:r>
              <a:rPr lang="en-US" sz="2000" dirty="0"/>
              <a:t>Hospital</a:t>
            </a:r>
          </a:p>
          <a:p>
            <a:pPr>
              <a:tabLst>
                <a:tab pos="174625" algn="l"/>
              </a:tabLst>
            </a:pPr>
            <a:r>
              <a:rPr lang="en-US" sz="2000" dirty="0" smtClean="0"/>
              <a:t>	and</a:t>
            </a:r>
            <a:endParaRPr lang="en-US" sz="2000" dirty="0"/>
          </a:p>
          <a:p>
            <a:pPr>
              <a:tabLst>
                <a:tab pos="174625" algn="l"/>
              </a:tabLst>
            </a:pPr>
            <a:r>
              <a:rPr lang="en-US" sz="2000" dirty="0" smtClean="0">
                <a:sym typeface="Wingdings"/>
              </a:rPr>
              <a:t> </a:t>
            </a:r>
            <a:r>
              <a:rPr lang="en-US" sz="2000" dirty="0" err="1" smtClean="0"/>
              <a:t>Khoo</a:t>
            </a:r>
            <a:r>
              <a:rPr lang="en-US" sz="2000" dirty="0" smtClean="0"/>
              <a:t> </a:t>
            </a:r>
            <a:r>
              <a:rPr lang="en-US" sz="2000" dirty="0" err="1"/>
              <a:t>Teck</a:t>
            </a:r>
            <a:r>
              <a:rPr lang="en-US" sz="2000" dirty="0"/>
              <a:t> </a:t>
            </a:r>
            <a:r>
              <a:rPr lang="en-US" sz="2000" dirty="0" err="1"/>
              <a:t>Puat</a:t>
            </a:r>
            <a:r>
              <a:rPr lang="en-US" sz="2000" dirty="0"/>
              <a:t> Hospital</a:t>
            </a:r>
          </a:p>
          <a:p>
            <a:pPr>
              <a:tabLst>
                <a:tab pos="174625" algn="l"/>
              </a:tabLst>
            </a:pPr>
            <a:r>
              <a:rPr lang="en-US" sz="2000" dirty="0"/>
              <a:t> </a:t>
            </a:r>
          </a:p>
        </p:txBody>
      </p:sp>
      <p:sp>
        <p:nvSpPr>
          <p:cNvPr id="4" name="TextBox 3"/>
          <p:cNvSpPr txBox="1"/>
          <p:nvPr/>
        </p:nvSpPr>
        <p:spPr>
          <a:xfrm>
            <a:off x="6182519" y="2333625"/>
            <a:ext cx="4572000" cy="4298613"/>
          </a:xfrm>
          <a:prstGeom prst="rect">
            <a:avLst/>
          </a:prstGeom>
          <a:noFill/>
        </p:spPr>
        <p:txBody>
          <a:bodyPr wrap="square" rtlCol="0">
            <a:spAutoFit/>
          </a:bodyPr>
          <a:lstStyle/>
          <a:p>
            <a:pPr>
              <a:tabLst>
                <a:tab pos="231775" algn="l"/>
              </a:tabLst>
            </a:pPr>
            <a:r>
              <a:rPr lang="en-US" sz="2000" dirty="0" smtClean="0"/>
              <a:t>• </a:t>
            </a:r>
            <a:r>
              <a:rPr lang="en-US" sz="2000" b="1" dirty="0" smtClean="0"/>
              <a:t>Training Institution (Singapore)</a:t>
            </a:r>
            <a:endParaRPr lang="en-US" sz="2000" dirty="0" smtClean="0"/>
          </a:p>
          <a:p>
            <a:pPr>
              <a:spcAft>
                <a:spcPts val="800"/>
              </a:spcAft>
              <a:tabLst>
                <a:tab pos="231775" algn="l"/>
              </a:tabLst>
            </a:pPr>
            <a:r>
              <a:rPr lang="en-US" sz="2000" dirty="0" smtClean="0"/>
              <a:t>	Civil </a:t>
            </a:r>
            <a:r>
              <a:rPr lang="en-US" sz="2000" dirty="0" err="1" smtClean="0"/>
              <a:t>Defence</a:t>
            </a:r>
            <a:r>
              <a:rPr lang="en-US" sz="2000" dirty="0" smtClean="0"/>
              <a:t> Academy </a:t>
            </a:r>
          </a:p>
          <a:p>
            <a:pPr>
              <a:tabLst>
                <a:tab pos="231775" algn="l"/>
              </a:tabLst>
            </a:pPr>
            <a:r>
              <a:rPr lang="en-US" sz="2000" dirty="0" smtClean="0"/>
              <a:t>• </a:t>
            </a:r>
            <a:r>
              <a:rPr lang="en-US" sz="2000" b="1" dirty="0" smtClean="0"/>
              <a:t>Schools (USA)</a:t>
            </a:r>
            <a:endParaRPr lang="en-US" sz="2000" dirty="0" smtClean="0"/>
          </a:p>
          <a:p>
            <a:pPr>
              <a:spcAft>
                <a:spcPts val="800"/>
              </a:spcAft>
              <a:tabLst>
                <a:tab pos="231775" algn="l"/>
              </a:tabLst>
            </a:pPr>
            <a:r>
              <a:rPr lang="en-US" sz="2000" dirty="0" smtClean="0"/>
              <a:t>	Bridgewater State College  </a:t>
            </a:r>
          </a:p>
          <a:p>
            <a:pPr>
              <a:tabLst>
                <a:tab pos="231775" algn="l"/>
              </a:tabLst>
            </a:pPr>
            <a:r>
              <a:rPr lang="en-US" sz="2000" dirty="0" smtClean="0"/>
              <a:t>•</a:t>
            </a:r>
            <a:r>
              <a:rPr lang="en-US" sz="2000" b="1" dirty="0" smtClean="0"/>
              <a:t>Supermarket (Singapore)</a:t>
            </a:r>
            <a:endParaRPr lang="en-US" sz="2000" dirty="0" smtClean="0"/>
          </a:p>
          <a:p>
            <a:pPr>
              <a:spcAft>
                <a:spcPts val="800"/>
              </a:spcAft>
              <a:tabLst>
                <a:tab pos="231775" algn="l"/>
              </a:tabLst>
            </a:pPr>
            <a:r>
              <a:rPr lang="en-US" sz="2000" dirty="0" smtClean="0"/>
              <a:t>	NTUC </a:t>
            </a:r>
          </a:p>
          <a:p>
            <a:pPr>
              <a:tabLst>
                <a:tab pos="231775" algn="l"/>
              </a:tabLst>
            </a:pPr>
            <a:r>
              <a:rPr lang="en-US" sz="2000" dirty="0" smtClean="0"/>
              <a:t>• </a:t>
            </a:r>
            <a:r>
              <a:rPr lang="en-US" sz="2000" b="1" dirty="0" smtClean="0"/>
              <a:t>Fresh Markets (Singapore)</a:t>
            </a:r>
            <a:endParaRPr lang="en-US" sz="2000" dirty="0" smtClean="0"/>
          </a:p>
          <a:p>
            <a:pPr>
              <a:spcAft>
                <a:spcPts val="800"/>
              </a:spcAft>
              <a:tabLst>
                <a:tab pos="231775" algn="l"/>
              </a:tabLst>
            </a:pPr>
            <a:r>
              <a:rPr lang="en-US" sz="2000" dirty="0" smtClean="0"/>
              <a:t>	</a:t>
            </a:r>
            <a:r>
              <a:rPr lang="en-US" sz="2000" dirty="0" err="1" smtClean="0"/>
              <a:t>Kovan-Hougang</a:t>
            </a:r>
            <a:r>
              <a:rPr lang="en-US" sz="2000" dirty="0" smtClean="0"/>
              <a:t> Fresh Market</a:t>
            </a:r>
            <a:r>
              <a:rPr lang="en-US" sz="2000" b="1" dirty="0" smtClean="0"/>
              <a:t> </a:t>
            </a:r>
            <a:endParaRPr lang="en-US" sz="2000" dirty="0" smtClean="0"/>
          </a:p>
          <a:p>
            <a:pPr>
              <a:tabLst>
                <a:tab pos="231775" algn="l"/>
              </a:tabLst>
            </a:pPr>
            <a:r>
              <a:rPr lang="en-US" sz="2000" dirty="0" smtClean="0"/>
              <a:t>• </a:t>
            </a:r>
            <a:r>
              <a:rPr lang="en-US" sz="2000" b="1" dirty="0" smtClean="0"/>
              <a:t>General Waste Company (Singapore)</a:t>
            </a:r>
            <a:endParaRPr lang="en-US" sz="2000" dirty="0" smtClean="0"/>
          </a:p>
          <a:p>
            <a:pPr>
              <a:spcAft>
                <a:spcPts val="800"/>
              </a:spcAft>
              <a:tabLst>
                <a:tab pos="231775" algn="l"/>
              </a:tabLst>
            </a:pPr>
            <a:r>
              <a:rPr lang="en-US" sz="2000" dirty="0" smtClean="0"/>
              <a:t>	</a:t>
            </a:r>
            <a:r>
              <a:rPr lang="en-US" sz="2000" dirty="0" err="1" smtClean="0"/>
              <a:t>Sembwaste</a:t>
            </a:r>
            <a:r>
              <a:rPr lang="en-US" sz="2000" dirty="0" smtClean="0"/>
              <a:t> </a:t>
            </a:r>
          </a:p>
          <a:p>
            <a:pPr>
              <a:tabLst>
                <a:tab pos="231775" algn="l"/>
              </a:tabLst>
            </a:pPr>
            <a:r>
              <a:rPr lang="en-US" sz="2000" dirty="0" smtClean="0"/>
              <a:t>• </a:t>
            </a:r>
            <a:r>
              <a:rPr lang="en-US" sz="2000" b="1" dirty="0" smtClean="0"/>
              <a:t>Recreational Club (Singapore)</a:t>
            </a:r>
            <a:endParaRPr lang="en-US" sz="2000" dirty="0" smtClean="0"/>
          </a:p>
          <a:p>
            <a:pPr>
              <a:tabLst>
                <a:tab pos="231775" algn="l"/>
              </a:tabLst>
            </a:pPr>
            <a:r>
              <a:rPr lang="en-US" sz="2000" dirty="0" smtClean="0"/>
              <a:t>	Singapore Swimming Club</a:t>
            </a:r>
            <a:endParaRPr lang="en-US" sz="2000" dirty="0"/>
          </a:p>
        </p:txBody>
      </p:sp>
      <p:pic>
        <p:nvPicPr>
          <p:cNvPr id="6" name="Picture 5" descr="18.jpg"/>
          <p:cNvPicPr>
            <a:picLocks noChangeAspect="1"/>
          </p:cNvPicPr>
          <p:nvPr/>
        </p:nvPicPr>
        <p:blipFill>
          <a:blip r:embed="rId3" cstate="print"/>
          <a:stretch>
            <a:fillRect/>
          </a:stretch>
        </p:blipFill>
        <p:spPr>
          <a:xfrm>
            <a:off x="0" y="2152"/>
            <a:ext cx="10688638" cy="7558546"/>
          </a:xfrm>
          <a:prstGeom prst="rect">
            <a:avLst/>
          </a:prstGeom>
        </p:spPr>
      </p:pic>
      <p:pic>
        <p:nvPicPr>
          <p:cNvPr id="7" name="Picture 6" descr="19.jpg"/>
          <p:cNvPicPr>
            <a:picLocks noChangeAspect="1"/>
          </p:cNvPicPr>
          <p:nvPr/>
        </p:nvPicPr>
        <p:blipFill>
          <a:blip r:embed="rId4" cstate="print"/>
          <a:stretch>
            <a:fillRect/>
          </a:stretch>
        </p:blipFill>
        <p:spPr>
          <a:xfrm>
            <a:off x="0" y="2152"/>
            <a:ext cx="10688638" cy="7558546"/>
          </a:xfrm>
          <a:prstGeom prst="rect">
            <a:avLst/>
          </a:prstGeom>
        </p:spPr>
      </p:pic>
      <p:pic>
        <p:nvPicPr>
          <p:cNvPr id="10" name="Picture 9" descr="20.jpg"/>
          <p:cNvPicPr>
            <a:picLocks noChangeAspect="1"/>
          </p:cNvPicPr>
          <p:nvPr/>
        </p:nvPicPr>
        <p:blipFill>
          <a:blip r:embed="rId5" cstate="print"/>
          <a:stretch>
            <a:fillRect/>
          </a:stretch>
        </p:blipFill>
        <p:spPr>
          <a:xfrm>
            <a:off x="0" y="2152"/>
            <a:ext cx="10688638" cy="7558546"/>
          </a:xfrm>
          <a:prstGeom prst="rect">
            <a:avLst/>
          </a:prstGeom>
        </p:spPr>
      </p:pic>
      <p:pic>
        <p:nvPicPr>
          <p:cNvPr id="8" name="Picture 7" descr="21.jpg"/>
          <p:cNvPicPr>
            <a:picLocks noChangeAspect="1"/>
          </p:cNvPicPr>
          <p:nvPr/>
        </p:nvPicPr>
        <p:blipFill>
          <a:blip r:embed="rId6" cstate="print"/>
          <a:stretch>
            <a:fillRect/>
          </a:stretch>
        </p:blipFill>
        <p:spPr>
          <a:xfrm>
            <a:off x="0" y="2152"/>
            <a:ext cx="10688638" cy="7558546"/>
          </a:xfrm>
          <a:prstGeom prst="rect">
            <a:avLst/>
          </a:prstGeom>
        </p:spPr>
      </p:pic>
      <p:pic>
        <p:nvPicPr>
          <p:cNvPr id="11" name="Picture 10" descr="22.jpg"/>
          <p:cNvPicPr>
            <a:picLocks noChangeAspect="1"/>
          </p:cNvPicPr>
          <p:nvPr/>
        </p:nvPicPr>
        <p:blipFill>
          <a:blip r:embed="rId7" cstate="print"/>
          <a:stretch>
            <a:fillRect/>
          </a:stretch>
        </p:blipFill>
        <p:spPr>
          <a:xfrm>
            <a:off x="0" y="2152"/>
            <a:ext cx="10688638" cy="7558546"/>
          </a:xfrm>
          <a:prstGeom prst="rect">
            <a:avLst/>
          </a:prstGeom>
        </p:spPr>
      </p:pic>
      <p:pic>
        <p:nvPicPr>
          <p:cNvPr id="12" name="Picture 11" descr="23.jpg"/>
          <p:cNvPicPr>
            <a:picLocks noChangeAspect="1"/>
          </p:cNvPicPr>
          <p:nvPr/>
        </p:nvPicPr>
        <p:blipFill>
          <a:blip r:embed="rId8" cstate="print"/>
          <a:stretch>
            <a:fillRect/>
          </a:stretch>
        </p:blipFill>
        <p:spPr>
          <a:xfrm>
            <a:off x="0" y="2152"/>
            <a:ext cx="10688638" cy="7558546"/>
          </a:xfrm>
          <a:prstGeom prst="rect">
            <a:avLst/>
          </a:prstGeom>
        </p:spPr>
      </p:pic>
      <p:sp>
        <p:nvSpPr>
          <p:cNvPr id="13" name="Slide Number Placeholder 12"/>
          <p:cNvSpPr>
            <a:spLocks noGrp="1"/>
          </p:cNvSpPr>
          <p:nvPr>
            <p:ph type="sldNum" sz="quarter" idx="12"/>
          </p:nvPr>
        </p:nvSpPr>
        <p:spPr/>
        <p:txBody>
          <a:bodyPr/>
          <a:lstStyle/>
          <a:p>
            <a:fld id="{71C5D55B-390D-4407-AC18-1C38B0EAD8E7}" type="slidenum">
              <a:rPr lang="en-US" smtClean="0"/>
              <a:pPr/>
              <a:t>26</a:t>
            </a:fld>
            <a:endParaRPr lang="en-US"/>
          </a:p>
        </p:txBody>
      </p:sp>
      <p:pic>
        <p:nvPicPr>
          <p:cNvPr id="14" name="Picture 13" descr="0009.jpg"/>
          <p:cNvPicPr>
            <a:picLocks noChangeAspect="1"/>
          </p:cNvPicPr>
          <p:nvPr/>
        </p:nvPicPr>
        <p:blipFill>
          <a:blip r:embed="rId9" cstate="print"/>
          <a:stretch>
            <a:fillRect/>
          </a:stretch>
        </p:blipFill>
        <p:spPr>
          <a:xfrm>
            <a:off x="0" y="2152"/>
            <a:ext cx="10688638" cy="7558546"/>
          </a:xfrm>
          <a:prstGeom prst="rect">
            <a:avLst/>
          </a:prstGeom>
        </p:spPr>
      </p:pic>
      <p:pic>
        <p:nvPicPr>
          <p:cNvPr id="15" name="Picture 14" descr="http://lifeofearth.org/wp-content/uploads/2009/01/earth-in-oil-fossil-fuels.jpg"/>
          <p:cNvPicPr/>
          <p:nvPr/>
        </p:nvPicPr>
        <p:blipFill>
          <a:blip r:embed="rId10"/>
          <a:srcRect/>
          <a:stretch>
            <a:fillRect/>
          </a:stretch>
        </p:blipFill>
        <p:spPr bwMode="auto">
          <a:xfrm>
            <a:off x="4048919" y="5722144"/>
            <a:ext cx="2971800" cy="1564481"/>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0"/>
            <a:ext cx="10688638" cy="7558546"/>
          </a:xfrm>
          <a:prstGeom prst="rect">
            <a:avLst/>
          </a:prstGeom>
        </p:spPr>
      </p:pic>
      <p:sp>
        <p:nvSpPr>
          <p:cNvPr id="4" name="Slide Number Placeholder 3"/>
          <p:cNvSpPr>
            <a:spLocks noGrp="1"/>
          </p:cNvSpPr>
          <p:nvPr>
            <p:ph type="sldNum" sz="quarter" idx="12"/>
          </p:nvPr>
        </p:nvSpPr>
        <p:spPr/>
        <p:txBody>
          <a:bodyPr/>
          <a:lstStyle/>
          <a:p>
            <a:fld id="{71C5D55B-390D-4407-AC18-1C38B0EAD8E7}" type="slidenum">
              <a:rPr lang="en-US" smtClean="0"/>
              <a:pPr/>
              <a:t>27</a:t>
            </a:fld>
            <a:endParaRPr lang="en-US"/>
          </a:p>
        </p:txBody>
      </p:sp>
      <p:sp>
        <p:nvSpPr>
          <p:cNvPr id="6" name="Rectangle 5"/>
          <p:cNvSpPr/>
          <p:nvPr/>
        </p:nvSpPr>
        <p:spPr>
          <a:xfrm>
            <a:off x="619919" y="1876425"/>
            <a:ext cx="9372600" cy="4996240"/>
          </a:xfrm>
          <a:prstGeom prst="rect">
            <a:avLst/>
          </a:prstGeom>
        </p:spPr>
        <p:txBody>
          <a:bodyPr wrap="square">
            <a:spAutoFit/>
          </a:bodyPr>
          <a:lstStyle/>
          <a:p>
            <a:pPr algn="ctr"/>
            <a:r>
              <a:rPr lang="en-US" sz="3600" dirty="0" smtClean="0">
                <a:latin typeface="Impact" pitchFamily="34" charset="0"/>
              </a:rPr>
              <a:t>WE CAN OFFER AND PROVIDE INCINERATORS OF THE FOLLOWING:</a:t>
            </a:r>
          </a:p>
          <a:p>
            <a:pPr algn="just"/>
            <a:r>
              <a:rPr lang="en-US" sz="2400" b="1" dirty="0" smtClean="0"/>
              <a:t> </a:t>
            </a:r>
            <a:endParaRPr lang="en-US" sz="2400" dirty="0" smtClean="0"/>
          </a:p>
          <a:p>
            <a:pPr algn="just">
              <a:spcAft>
                <a:spcPts val="800"/>
              </a:spcAft>
            </a:pPr>
            <a:r>
              <a:rPr lang="en-US" sz="2400" dirty="0" smtClean="0"/>
              <a:t>The main uses of our Incinerators vary between the wide varieties of models we have to offer.</a:t>
            </a:r>
          </a:p>
          <a:p>
            <a:pPr algn="just"/>
            <a:r>
              <a:rPr lang="en-US" sz="2400" dirty="0" smtClean="0"/>
              <a:t>Our Incinerators are designed to burn all kinds of wastes, for example…</a:t>
            </a:r>
          </a:p>
          <a:p>
            <a:pPr algn="just"/>
            <a:r>
              <a:rPr lang="en-US" sz="2400" dirty="0" smtClean="0"/>
              <a:t> </a:t>
            </a:r>
          </a:p>
          <a:p>
            <a:pPr algn="just"/>
            <a:r>
              <a:rPr lang="en-US" sz="2400" b="1" dirty="0" smtClean="0"/>
              <a:t>	Medical 				Veterinary</a:t>
            </a:r>
            <a:endParaRPr lang="en-US" sz="2400" dirty="0" smtClean="0"/>
          </a:p>
          <a:p>
            <a:pPr algn="just"/>
            <a:r>
              <a:rPr lang="en-US" sz="2400" b="1" dirty="0" smtClean="0"/>
              <a:t>	Poultry 					Sheep</a:t>
            </a:r>
            <a:endParaRPr lang="en-US" sz="2400" dirty="0" smtClean="0"/>
          </a:p>
          <a:p>
            <a:pPr algn="just"/>
            <a:r>
              <a:rPr lang="en-US" sz="2400" b="1" dirty="0" smtClean="0"/>
              <a:t>	Pig farm 				Kennels</a:t>
            </a:r>
            <a:endParaRPr lang="en-US" sz="2400" dirty="0" smtClean="0"/>
          </a:p>
          <a:p>
            <a:pPr algn="just"/>
            <a:r>
              <a:rPr lang="en-US" sz="2400" b="1" dirty="0" smtClean="0"/>
              <a:t>	Wood / paper 				Industrial waste</a:t>
            </a:r>
            <a:endParaRPr lang="en-US" sz="2400" dirty="0" smtClean="0"/>
          </a:p>
          <a:p>
            <a:pPr algn="just"/>
            <a:r>
              <a:rPr lang="en-US" sz="2400" b="1" dirty="0" smtClean="0"/>
              <a:t>	Camp Waste 				Catering Waste</a:t>
            </a:r>
            <a:endParaRPr lang="en-US" sz="2400" dirty="0"/>
          </a:p>
        </p:txBody>
      </p:sp>
      <p:pic>
        <p:nvPicPr>
          <p:cNvPr id="7" name="Picture 6" descr="http://www.endersprocess.com/images/incinerators-fluidflue.jpg"/>
          <p:cNvPicPr/>
          <p:nvPr/>
        </p:nvPicPr>
        <p:blipFill>
          <a:blip r:embed="rId3"/>
          <a:srcRect/>
          <a:stretch>
            <a:fillRect/>
          </a:stretch>
        </p:blipFill>
        <p:spPr bwMode="auto">
          <a:xfrm>
            <a:off x="3667919" y="4695825"/>
            <a:ext cx="3124200" cy="2362199"/>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4304"/>
            <a:ext cx="10688638" cy="7558546"/>
          </a:xfrm>
          <a:prstGeom prst="rect">
            <a:avLst/>
          </a:prstGeom>
        </p:spPr>
      </p:pic>
      <p:sp>
        <p:nvSpPr>
          <p:cNvPr id="9" name="Rectangle 8"/>
          <p:cNvSpPr/>
          <p:nvPr/>
        </p:nvSpPr>
        <p:spPr>
          <a:xfrm>
            <a:off x="619919" y="1876425"/>
            <a:ext cx="9372600" cy="646331"/>
          </a:xfrm>
          <a:prstGeom prst="rect">
            <a:avLst/>
          </a:prstGeom>
        </p:spPr>
        <p:txBody>
          <a:bodyPr wrap="square">
            <a:spAutoFit/>
          </a:bodyPr>
          <a:lstStyle/>
          <a:p>
            <a:pPr algn="ctr"/>
            <a:r>
              <a:rPr lang="en-US" sz="3600" dirty="0" smtClean="0">
                <a:latin typeface="Impact" pitchFamily="34" charset="0"/>
              </a:rPr>
              <a:t>Short Form List Of Recent Incinerator Customers</a:t>
            </a:r>
          </a:p>
        </p:txBody>
      </p:sp>
      <p:sp>
        <p:nvSpPr>
          <p:cNvPr id="4" name="Rectangle 3"/>
          <p:cNvSpPr/>
          <p:nvPr/>
        </p:nvSpPr>
        <p:spPr>
          <a:xfrm>
            <a:off x="619919" y="2714625"/>
            <a:ext cx="9829800" cy="3962404"/>
          </a:xfrm>
          <a:prstGeom prst="rect">
            <a:avLst/>
          </a:prstGeom>
        </p:spPr>
        <p:txBody>
          <a:bodyPr wrap="square" numCol="3">
            <a:spAutoFit/>
          </a:bodyPr>
          <a:lstStyle/>
          <a:p>
            <a:r>
              <a:rPr lang="en-US" sz="1400" b="1" dirty="0" smtClean="0"/>
              <a:t>Halliburton Co. - Germany &amp; Libya</a:t>
            </a:r>
          </a:p>
          <a:p>
            <a:r>
              <a:rPr lang="en-US" sz="1400" b="1" dirty="0" err="1" smtClean="0"/>
              <a:t>Enqua</a:t>
            </a:r>
            <a:r>
              <a:rPr lang="en-US" sz="1400" b="1" dirty="0" smtClean="0"/>
              <a:t> </a:t>
            </a:r>
            <a:r>
              <a:rPr lang="en-US" sz="1400" b="1" dirty="0" err="1" smtClean="0"/>
              <a:t>Kft</a:t>
            </a:r>
            <a:r>
              <a:rPr lang="en-US" sz="1400" b="1" dirty="0" smtClean="0"/>
              <a:t> -Hungary</a:t>
            </a:r>
          </a:p>
          <a:p>
            <a:r>
              <a:rPr lang="en-US" sz="1400" b="1" dirty="0" smtClean="0"/>
              <a:t>STS </a:t>
            </a:r>
            <a:r>
              <a:rPr lang="en-US" sz="1400" b="1" dirty="0" err="1" smtClean="0"/>
              <a:t>Hostivice</a:t>
            </a:r>
            <a:r>
              <a:rPr lang="en-US" sz="1400" b="1" dirty="0" smtClean="0"/>
              <a:t> – Czech Republic</a:t>
            </a:r>
          </a:p>
          <a:p>
            <a:r>
              <a:rPr lang="en-US" sz="1400" b="1" dirty="0" smtClean="0"/>
              <a:t>D. </a:t>
            </a:r>
            <a:r>
              <a:rPr lang="en-US" sz="1400" b="1" dirty="0" err="1" smtClean="0"/>
              <a:t>Matsoulis</a:t>
            </a:r>
            <a:r>
              <a:rPr lang="en-US" sz="1400" b="1" dirty="0" smtClean="0"/>
              <a:t> &amp; H. </a:t>
            </a:r>
            <a:r>
              <a:rPr lang="en-US" sz="1400" b="1" dirty="0" err="1" smtClean="0"/>
              <a:t>Bletsas</a:t>
            </a:r>
            <a:r>
              <a:rPr lang="en-US" sz="1400" b="1" dirty="0" smtClean="0"/>
              <a:t> – Greece</a:t>
            </a:r>
          </a:p>
          <a:p>
            <a:r>
              <a:rPr lang="en-US" sz="1400" b="1" dirty="0" smtClean="0"/>
              <a:t>Chore Time Europe – Netherlands</a:t>
            </a:r>
          </a:p>
          <a:p>
            <a:r>
              <a:rPr lang="en-US" sz="1400" b="1" dirty="0" smtClean="0"/>
              <a:t>AVICOLA LUMINA S.A – Romania</a:t>
            </a:r>
          </a:p>
          <a:p>
            <a:r>
              <a:rPr lang="it-IT" sz="1400" b="1" dirty="0" smtClean="0"/>
              <a:t>SC “Mineral Protan Agigea” SA - Romania</a:t>
            </a:r>
          </a:p>
          <a:p>
            <a:r>
              <a:rPr lang="it-IT" sz="1400" b="1" dirty="0" smtClean="0"/>
              <a:t>SC Carnob SRL Lumina – Romania</a:t>
            </a:r>
          </a:p>
          <a:p>
            <a:r>
              <a:rPr lang="en-US" sz="1400" b="1" dirty="0" smtClean="0"/>
              <a:t>STS – Slovakia</a:t>
            </a:r>
          </a:p>
          <a:p>
            <a:r>
              <a:rPr lang="en-US" sz="1400" b="1" dirty="0" err="1" smtClean="0"/>
              <a:t>Agrovet</a:t>
            </a:r>
            <a:r>
              <a:rPr lang="en-US" sz="1400" b="1" dirty="0" smtClean="0"/>
              <a:t> Plus - Belarus</a:t>
            </a:r>
          </a:p>
          <a:p>
            <a:r>
              <a:rPr lang="en-US" sz="1400" b="1" dirty="0" smtClean="0"/>
              <a:t>PCF - Azerbaijan</a:t>
            </a:r>
          </a:p>
          <a:p>
            <a:r>
              <a:rPr lang="en-US" sz="1400" b="1" dirty="0" smtClean="0"/>
              <a:t>Royal Palace – Jordan</a:t>
            </a:r>
          </a:p>
          <a:p>
            <a:r>
              <a:rPr lang="en-US" sz="1400" b="1" dirty="0" smtClean="0"/>
              <a:t>United Nations – Northern Cyprus</a:t>
            </a:r>
          </a:p>
          <a:p>
            <a:r>
              <a:rPr lang="en-US" sz="1400" b="1" dirty="0" err="1" smtClean="0"/>
              <a:t>Gvardia</a:t>
            </a:r>
            <a:r>
              <a:rPr lang="en-US" sz="1400" b="1" dirty="0" smtClean="0"/>
              <a:t> - Stavropol </a:t>
            </a:r>
            <a:r>
              <a:rPr lang="en-US" sz="1400" b="1" dirty="0" err="1" smtClean="0"/>
              <a:t>Kray</a:t>
            </a:r>
            <a:r>
              <a:rPr lang="en-US" sz="1400" b="1" dirty="0" smtClean="0"/>
              <a:t>, Russia</a:t>
            </a:r>
          </a:p>
          <a:p>
            <a:r>
              <a:rPr lang="en-US" sz="1400" b="1" dirty="0" smtClean="0"/>
              <a:t>Business Yemen for Trading- Yemen</a:t>
            </a:r>
          </a:p>
          <a:p>
            <a:r>
              <a:rPr lang="en-US" sz="1400" b="1" dirty="0" smtClean="0"/>
              <a:t>US Army, USA</a:t>
            </a:r>
          </a:p>
          <a:p>
            <a:r>
              <a:rPr lang="en-US" sz="1400" b="1" dirty="0" smtClean="0"/>
              <a:t>US Navy, USA</a:t>
            </a:r>
          </a:p>
          <a:p>
            <a:r>
              <a:rPr lang="en-US" sz="1400" b="1" dirty="0" smtClean="0"/>
              <a:t>British Foreign Office, USA</a:t>
            </a:r>
          </a:p>
          <a:p>
            <a:r>
              <a:rPr lang="en-US" sz="1400" b="1" dirty="0" smtClean="0"/>
              <a:t>USONA, UK</a:t>
            </a:r>
          </a:p>
          <a:p>
            <a:r>
              <a:rPr lang="en-US" sz="1400" b="1" dirty="0" smtClean="0"/>
              <a:t>BP Oil, UK</a:t>
            </a:r>
          </a:p>
          <a:p>
            <a:r>
              <a:rPr lang="en-US" sz="1400" b="1" dirty="0" smtClean="0"/>
              <a:t>Pet cremation services - Singapore</a:t>
            </a:r>
          </a:p>
          <a:p>
            <a:r>
              <a:rPr lang="en-US" sz="1400" b="1" dirty="0" err="1" smtClean="0"/>
              <a:t>Chem</a:t>
            </a:r>
            <a:r>
              <a:rPr lang="en-US" sz="1400" b="1" dirty="0" smtClean="0"/>
              <a:t> Labs - Kenya</a:t>
            </a:r>
          </a:p>
          <a:p>
            <a:r>
              <a:rPr lang="en-US" sz="1400" b="1" dirty="0" smtClean="0"/>
              <a:t>Grampian Food Group - U.K.</a:t>
            </a:r>
          </a:p>
          <a:p>
            <a:r>
              <a:rPr lang="en-US" sz="1400" b="1" dirty="0" smtClean="0"/>
              <a:t>PD Hook Agriculture - U.K.</a:t>
            </a:r>
          </a:p>
          <a:p>
            <a:r>
              <a:rPr lang="en-US" sz="1400" b="1" dirty="0" err="1" smtClean="0"/>
              <a:t>Fugro</a:t>
            </a:r>
            <a:r>
              <a:rPr lang="en-US" sz="1400" b="1" dirty="0" smtClean="0"/>
              <a:t> Marine - Netherlands</a:t>
            </a:r>
          </a:p>
          <a:p>
            <a:r>
              <a:rPr lang="en-US" sz="1400" b="1" dirty="0" smtClean="0"/>
              <a:t>Kosovo Government (Agriculture) - Kosovo</a:t>
            </a:r>
          </a:p>
          <a:p>
            <a:r>
              <a:rPr lang="en-US" sz="1400" b="1" dirty="0" smtClean="0"/>
              <a:t>KCA </a:t>
            </a:r>
            <a:r>
              <a:rPr lang="en-US" sz="1400" b="1" dirty="0" err="1" smtClean="0"/>
              <a:t>Deutag</a:t>
            </a:r>
            <a:r>
              <a:rPr lang="en-US" sz="1400" b="1" dirty="0" smtClean="0"/>
              <a:t> - Germany</a:t>
            </a:r>
          </a:p>
          <a:p>
            <a:r>
              <a:rPr lang="en-US" sz="1400" b="1" dirty="0" smtClean="0"/>
              <a:t>Naval Medical Research Unit - Egypt</a:t>
            </a:r>
          </a:p>
          <a:p>
            <a:r>
              <a:rPr lang="en-US" sz="1400" b="1" dirty="0" smtClean="0"/>
              <a:t>Shell Oil, Libya</a:t>
            </a:r>
          </a:p>
          <a:p>
            <a:r>
              <a:rPr lang="fr-FR" sz="1400" b="1" dirty="0" err="1" smtClean="0"/>
              <a:t>Medecins</a:t>
            </a:r>
            <a:r>
              <a:rPr lang="fr-FR" sz="1400" b="1" dirty="0" smtClean="0"/>
              <a:t> Sans </a:t>
            </a:r>
            <a:r>
              <a:rPr lang="fr-FR" sz="1400" b="1" dirty="0" err="1" smtClean="0"/>
              <a:t>Frontiers</a:t>
            </a:r>
            <a:r>
              <a:rPr lang="fr-FR" sz="1400" b="1" dirty="0" smtClean="0"/>
              <a:t> (MSF) - </a:t>
            </a:r>
            <a:r>
              <a:rPr lang="fr-FR" sz="1400" b="1" dirty="0" err="1" smtClean="0"/>
              <a:t>Cambodia</a:t>
            </a:r>
            <a:endParaRPr lang="fr-FR" sz="1400" b="1" dirty="0" smtClean="0"/>
          </a:p>
          <a:p>
            <a:r>
              <a:rPr lang="en-US" sz="1400" b="1" dirty="0" smtClean="0"/>
              <a:t>BGP – China</a:t>
            </a:r>
          </a:p>
          <a:p>
            <a:r>
              <a:rPr lang="en-US" sz="1400" b="1" dirty="0" smtClean="0"/>
              <a:t>Kumasi Medical Centre – Ghana</a:t>
            </a:r>
          </a:p>
          <a:p>
            <a:r>
              <a:rPr lang="en-US" sz="1400" b="1" dirty="0" smtClean="0"/>
              <a:t>Peregrine Diamonds - Canada</a:t>
            </a:r>
          </a:p>
          <a:p>
            <a:r>
              <a:rPr lang="en-US" sz="1400" b="1" dirty="0" smtClean="0"/>
              <a:t>Matrix Helicopters - Canada</a:t>
            </a:r>
          </a:p>
          <a:p>
            <a:r>
              <a:rPr lang="en-US" sz="1400" b="1" dirty="0" smtClean="0"/>
              <a:t>City of Lucedale - USA</a:t>
            </a:r>
          </a:p>
          <a:p>
            <a:r>
              <a:rPr lang="en-US" sz="1400" b="1" dirty="0" smtClean="0"/>
              <a:t>Norwegian Red Cross - Sudan</a:t>
            </a:r>
          </a:p>
          <a:p>
            <a:r>
              <a:rPr lang="pt-BR" sz="1400" b="1" dirty="0" smtClean="0"/>
              <a:t>Cancer Hospital - Maharagama, Sri Lanka</a:t>
            </a:r>
          </a:p>
          <a:p>
            <a:r>
              <a:rPr lang="en-US" sz="1400" b="1" dirty="0" smtClean="0"/>
              <a:t>Kandy Teaching Hospital - Sri Lanka</a:t>
            </a:r>
          </a:p>
          <a:p>
            <a:r>
              <a:rPr lang="en-US" sz="1400" b="1" dirty="0" err="1" smtClean="0"/>
              <a:t>Peradeniya</a:t>
            </a:r>
            <a:r>
              <a:rPr lang="en-US" sz="1400" b="1" dirty="0" smtClean="0"/>
              <a:t> Teaching Hospital - Sri Lanka</a:t>
            </a:r>
          </a:p>
          <a:p>
            <a:r>
              <a:rPr lang="en-US" sz="1400" b="1" dirty="0" smtClean="0"/>
              <a:t>Medical research Institute - Sri Lanka</a:t>
            </a:r>
          </a:p>
          <a:p>
            <a:r>
              <a:rPr lang="en-US" sz="1400" b="1" dirty="0" err="1" smtClean="0"/>
              <a:t>Welisara</a:t>
            </a:r>
            <a:r>
              <a:rPr lang="en-US" sz="1400" b="1" dirty="0" smtClean="0"/>
              <a:t> Hospital - Sri Lanka</a:t>
            </a:r>
          </a:p>
          <a:p>
            <a:r>
              <a:rPr lang="en-US" sz="1400" b="1" dirty="0" err="1" smtClean="0"/>
              <a:t>Intraskins</a:t>
            </a:r>
            <a:r>
              <a:rPr lang="en-US" sz="1400" b="1" dirty="0" smtClean="0"/>
              <a:t> - Belgium</a:t>
            </a:r>
          </a:p>
          <a:p>
            <a:r>
              <a:rPr lang="en-US" sz="1400" b="1" dirty="0" smtClean="0"/>
              <a:t>RA International - Afghanistan, Chad</a:t>
            </a:r>
          </a:p>
          <a:p>
            <a:endParaRPr lang="en-US" sz="1600" dirty="0" smtClean="0"/>
          </a:p>
          <a:p>
            <a:endParaRPr lang="en-US" sz="1600" dirty="0" smtClean="0"/>
          </a:p>
          <a:p>
            <a:endParaRPr lang="en-US" sz="1600" dirty="0" smtClean="0"/>
          </a:p>
          <a:p>
            <a:endParaRPr lang="en-US" sz="1600" dirty="0" smtClean="0"/>
          </a:p>
          <a:p>
            <a:endParaRPr lang="en-US" sz="1600" b="1" dirty="0"/>
          </a:p>
        </p:txBody>
      </p:sp>
      <p:sp>
        <p:nvSpPr>
          <p:cNvPr id="6" name="Slide Number Placeholder 5"/>
          <p:cNvSpPr>
            <a:spLocks noGrp="1"/>
          </p:cNvSpPr>
          <p:nvPr>
            <p:ph type="sldNum" sz="quarter" idx="12"/>
          </p:nvPr>
        </p:nvSpPr>
        <p:spPr/>
        <p:txBody>
          <a:bodyPr/>
          <a:lstStyle/>
          <a:p>
            <a:fld id="{71C5D55B-390D-4407-AC18-1C38B0EAD8E7}" type="slidenum">
              <a:rPr lang="en-US" smtClean="0"/>
              <a:pPr/>
              <a:t>28</a:t>
            </a:fld>
            <a:endParaRPr lang="en-US"/>
          </a:p>
        </p:txBody>
      </p:sp>
      <p:pic>
        <p:nvPicPr>
          <p:cNvPr id="8" name="Picture 7" descr="http://t3.gstatic.com/images?q=tbn:ANd9GcQC__VA22YDsFv7qUXAh74P1HIXI1JPfsjgnAUUwCpsjYGbS78Geg"/>
          <p:cNvPicPr/>
          <p:nvPr/>
        </p:nvPicPr>
        <p:blipFill>
          <a:blip r:embed="rId3"/>
          <a:srcRect/>
          <a:stretch>
            <a:fillRect/>
          </a:stretch>
        </p:blipFill>
        <p:spPr bwMode="auto">
          <a:xfrm>
            <a:off x="7173119" y="4391025"/>
            <a:ext cx="2667000" cy="1981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1876425"/>
            <a:ext cx="9372600" cy="4708981"/>
          </a:xfrm>
          <a:prstGeom prst="rect">
            <a:avLst/>
          </a:prstGeom>
        </p:spPr>
        <p:txBody>
          <a:bodyPr wrap="square">
            <a:spAutoFit/>
          </a:bodyPr>
          <a:lstStyle/>
          <a:p>
            <a:pPr algn="ctr"/>
            <a:r>
              <a:rPr lang="en-US" sz="3600" dirty="0" smtClean="0">
                <a:latin typeface="Impact" pitchFamily="34" charset="0"/>
              </a:rPr>
              <a:t>INSTALLATION, COMMISSION, OPERATION </a:t>
            </a:r>
          </a:p>
          <a:p>
            <a:pPr algn="ctr"/>
            <a:r>
              <a:rPr lang="en-US" sz="3600" dirty="0" smtClean="0">
                <a:latin typeface="Impact" pitchFamily="34" charset="0"/>
              </a:rPr>
              <a:t>AND</a:t>
            </a:r>
          </a:p>
          <a:p>
            <a:pPr algn="ctr"/>
            <a:r>
              <a:rPr lang="en-US" sz="3600" dirty="0" smtClean="0">
                <a:latin typeface="Impact" pitchFamily="34" charset="0"/>
              </a:rPr>
              <a:t> MAINTENANCE</a:t>
            </a:r>
          </a:p>
          <a:p>
            <a:r>
              <a:rPr lang="en-US" sz="2400" dirty="0" smtClean="0"/>
              <a:t> </a:t>
            </a:r>
          </a:p>
          <a:p>
            <a:pPr algn="just"/>
            <a:endParaRPr lang="en-US" sz="2400" b="1" dirty="0" smtClean="0"/>
          </a:p>
          <a:p>
            <a:pPr algn="just"/>
            <a:r>
              <a:rPr lang="en-US" sz="2400" b="1" dirty="0" smtClean="0"/>
              <a:t>Company Engineers from Singapore would install and commission the machineries.  Company Engineers would train service staff to operate and service the machines.</a:t>
            </a:r>
            <a:endParaRPr lang="en-US" sz="2400" dirty="0" smtClean="0"/>
          </a:p>
          <a:p>
            <a:pPr algn="just"/>
            <a:r>
              <a:rPr lang="en-US" sz="2400" dirty="0" smtClean="0"/>
              <a:t> </a:t>
            </a:r>
          </a:p>
          <a:p>
            <a:pPr algn="just"/>
            <a:r>
              <a:rPr lang="en-US" sz="2400" dirty="0" smtClean="0"/>
              <a:t> </a:t>
            </a:r>
            <a:r>
              <a:rPr lang="en-US" sz="2400" b="1" dirty="0" smtClean="0"/>
              <a:t>Spare Parts of Machineries and Microbes will be supplied by ECOGEI, India in association with Singapore, as and when these are required for</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29</a:t>
            </a:fld>
            <a:endParaRPr lang="en-US"/>
          </a:p>
        </p:txBody>
      </p:sp>
      <p:pic>
        <p:nvPicPr>
          <p:cNvPr id="7" name="Picture 6" descr="http://www.fmctechnologies.com/en/MeasurementSolutions/CustomerSupport/~/media/AMeasurement/SiteCore6Graphics/CustSupport/SysInstall.ashx?bc=White&amp;as=1&amp;w=280"/>
          <p:cNvPicPr/>
          <p:nvPr/>
        </p:nvPicPr>
        <p:blipFill>
          <a:blip r:embed="rId3"/>
          <a:srcRect/>
          <a:stretch>
            <a:fillRect/>
          </a:stretch>
        </p:blipFill>
        <p:spPr bwMode="auto">
          <a:xfrm>
            <a:off x="7477919" y="2486025"/>
            <a:ext cx="2362200" cy="176688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5" name="Picture 4" descr="mnmnmnm.jpg"/>
          <p:cNvPicPr>
            <a:picLocks noChangeAspect="1"/>
          </p:cNvPicPr>
          <p:nvPr/>
        </p:nvPicPr>
        <p:blipFill>
          <a:blip r:embed="rId3" cstate="print"/>
          <a:stretch>
            <a:fillRect/>
          </a:stretch>
        </p:blipFill>
        <p:spPr>
          <a:xfrm>
            <a:off x="0" y="0"/>
            <a:ext cx="10688638" cy="7558546"/>
          </a:xfrm>
          <a:prstGeom prst="rect">
            <a:avLst/>
          </a:prstGeom>
        </p:spPr>
      </p:pic>
      <p:sp>
        <p:nvSpPr>
          <p:cNvPr id="1025" name="Rectangle 1"/>
          <p:cNvSpPr>
            <a:spLocks noChangeArrowheads="1"/>
          </p:cNvSpPr>
          <p:nvPr/>
        </p:nvSpPr>
        <p:spPr bwMode="auto">
          <a:xfrm>
            <a:off x="391319" y="1876425"/>
            <a:ext cx="9829800" cy="5460619"/>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600" dirty="0">
                <a:solidFill>
                  <a:srgbClr val="FFFF00"/>
                </a:solidFill>
                <a:latin typeface="Impact" pitchFamily="34" charset="0"/>
              </a:rPr>
              <a:t>ECO GLOBAL ENGINEERING INCORPORATION </a:t>
            </a:r>
            <a:r>
              <a:rPr lang="en-US" sz="3600" b="1" dirty="0">
                <a:solidFill>
                  <a:srgbClr val="FFFF00"/>
                </a:solidFill>
                <a:latin typeface="Arial" pitchFamily="34" charset="0"/>
                <a:cs typeface="Arial" pitchFamily="34" charset="0"/>
              </a:rPr>
              <a:t>(</a:t>
            </a:r>
            <a:r>
              <a:rPr lang="en-US" sz="3600" dirty="0">
                <a:solidFill>
                  <a:srgbClr val="FFFF00"/>
                </a:solidFill>
                <a:latin typeface="Impact" pitchFamily="34" charset="0"/>
              </a:rPr>
              <a:t>ECOGEI</a:t>
            </a:r>
            <a:r>
              <a:rPr lang="en-US" sz="3600" b="1" dirty="0" smtClean="0">
                <a:solidFill>
                  <a:srgbClr val="FFFF00"/>
                </a:solidFill>
                <a:latin typeface="Arial" pitchFamily="34" charset="0"/>
                <a:cs typeface="Arial" pitchFamily="34" charset="0"/>
              </a:rPr>
              <a:t>)</a:t>
            </a:r>
            <a:r>
              <a:rPr lang="en-US" sz="3600" dirty="0" smtClean="0">
                <a:solidFill>
                  <a:srgbClr val="FFFF00"/>
                </a:solidFill>
                <a:latin typeface="Impact" pitchFamily="34" charset="0"/>
              </a:rPr>
              <a:t> </a:t>
            </a:r>
            <a:r>
              <a:rPr lang="en-US" sz="3600" dirty="0" smtClean="0">
                <a:solidFill>
                  <a:srgbClr val="FFFF00"/>
                </a:solidFill>
                <a:latin typeface="Impact" pitchFamily="34" charset="0"/>
              </a:rPr>
              <a:t>REPUBLIC OF SINGAPORE</a:t>
            </a:r>
            <a:endParaRPr lang="en-US" sz="3600" dirty="0">
              <a:solidFill>
                <a:srgbClr val="FFFF00"/>
              </a:solidFill>
              <a:latin typeface="Impact" pitchFamily="34" charset="0"/>
            </a:endParaRPr>
          </a:p>
          <a:p>
            <a:r>
              <a:rPr lang="en-US" sz="2000" dirty="0"/>
              <a:t> </a:t>
            </a:r>
          </a:p>
          <a:p>
            <a:r>
              <a:rPr lang="en-US" sz="2400" b="1" dirty="0" smtClean="0">
                <a:solidFill>
                  <a:schemeClr val="bg1"/>
                </a:solidFill>
              </a:rPr>
              <a:t>In Collaboration &amp; Tie up </a:t>
            </a:r>
            <a:r>
              <a:rPr lang="en-US" sz="2400" b="1" dirty="0" smtClean="0">
                <a:solidFill>
                  <a:schemeClr val="bg1"/>
                </a:solidFill>
              </a:rPr>
              <a:t>with Giant Companies of the Following Countries:</a:t>
            </a:r>
            <a:endParaRPr lang="en-US" sz="2400" dirty="0" smtClean="0">
              <a:solidFill>
                <a:schemeClr val="bg1"/>
              </a:solidFill>
            </a:endParaRPr>
          </a:p>
          <a:p>
            <a:r>
              <a:rPr lang="en-US" sz="2000" dirty="0" smtClean="0"/>
              <a:t> </a:t>
            </a:r>
          </a:p>
          <a:p>
            <a:pPr>
              <a:buFont typeface="Wingdings" pitchFamily="2" charset="2"/>
              <a:buChar char="Ø"/>
            </a:pPr>
            <a:r>
              <a:rPr lang="en-US" sz="3200" b="1" dirty="0" smtClean="0"/>
              <a:t> UNITED KINGDOM (UK)</a:t>
            </a:r>
            <a:endParaRPr lang="en-US" sz="3200" dirty="0"/>
          </a:p>
          <a:p>
            <a:endParaRPr lang="en-US" sz="3200" b="1" dirty="0" smtClean="0"/>
          </a:p>
          <a:p>
            <a:pPr>
              <a:buFont typeface="Wingdings" pitchFamily="2" charset="2"/>
              <a:buChar char="Ø"/>
            </a:pPr>
            <a:r>
              <a:rPr lang="en-US" sz="3200" b="1" dirty="0" smtClean="0"/>
              <a:t> MALAYSIA</a:t>
            </a:r>
            <a:endParaRPr lang="en-US" sz="3200" b="1" dirty="0" smtClean="0"/>
          </a:p>
          <a:p>
            <a:endParaRPr lang="en-US" sz="3200" b="1" dirty="0" smtClean="0"/>
          </a:p>
          <a:p>
            <a:pPr>
              <a:buFont typeface="Wingdings" pitchFamily="2" charset="2"/>
              <a:buChar char="Ø"/>
            </a:pPr>
            <a:r>
              <a:rPr lang="en-US" sz="3200" b="1" dirty="0" smtClean="0"/>
              <a:t> </a:t>
            </a:r>
            <a:r>
              <a:rPr lang="en-US" sz="3200" b="1" dirty="0" smtClean="0"/>
              <a:t>UNITED </a:t>
            </a:r>
            <a:r>
              <a:rPr lang="en-US" sz="3200" b="1" dirty="0" smtClean="0"/>
              <a:t>STATES OF AMERICA (</a:t>
            </a:r>
            <a:r>
              <a:rPr lang="en-US" sz="3200" b="1" dirty="0" smtClean="0"/>
              <a:t>USA)</a:t>
            </a:r>
            <a:r>
              <a:rPr lang="en-US" sz="3200" b="1" dirty="0" smtClean="0"/>
              <a:t> </a:t>
            </a:r>
            <a:endParaRPr lang="en-US" sz="3200" dirty="0" smtClean="0"/>
          </a:p>
          <a:p>
            <a:pPr>
              <a:buFont typeface="Wingdings" pitchFamily="2" charset="2"/>
              <a:buChar char="Ø"/>
            </a:pPr>
            <a:endParaRPr lang="en-US" sz="3200" b="1" dirty="0" smtClean="0"/>
          </a:p>
          <a:p>
            <a:endParaRPr lang="en-US" sz="20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9" name="Rectangle 8"/>
          <p:cNvSpPr/>
          <p:nvPr/>
        </p:nvSpPr>
        <p:spPr>
          <a:xfrm>
            <a:off x="619919" y="2028825"/>
            <a:ext cx="9372600" cy="4955203"/>
          </a:xfrm>
          <a:prstGeom prst="rect">
            <a:avLst/>
          </a:prstGeom>
        </p:spPr>
        <p:txBody>
          <a:bodyPr wrap="square">
            <a:spAutoFit/>
          </a:bodyPr>
          <a:lstStyle/>
          <a:p>
            <a:pPr algn="ctr"/>
            <a:r>
              <a:rPr lang="en-US" sz="3600" dirty="0" smtClean="0">
                <a:latin typeface="Impact" pitchFamily="34" charset="0"/>
              </a:rPr>
              <a:t>MANAGEMENT STEPS REQUIRED FOR:</a:t>
            </a:r>
          </a:p>
          <a:p>
            <a:r>
              <a:rPr lang="en-US" sz="2800" dirty="0" smtClean="0"/>
              <a:t> </a:t>
            </a:r>
          </a:p>
          <a:p>
            <a:pPr algn="just"/>
            <a:endParaRPr lang="en-US" sz="2800" b="1" dirty="0" smtClean="0"/>
          </a:p>
          <a:p>
            <a:pPr algn="just"/>
            <a:endParaRPr lang="en-US" sz="2800" b="1" dirty="0" smtClean="0"/>
          </a:p>
          <a:p>
            <a:pPr algn="just"/>
            <a:endParaRPr lang="en-US" sz="2800" b="1" dirty="0" smtClean="0"/>
          </a:p>
          <a:p>
            <a:pPr algn="just"/>
            <a:endParaRPr lang="en-US" sz="1800" b="1" dirty="0" smtClean="0"/>
          </a:p>
          <a:p>
            <a:pPr algn="just"/>
            <a:r>
              <a:rPr lang="en-US" sz="2800" b="1" dirty="0" smtClean="0"/>
              <a:t>Management steps required for handling of the machineries, maintenance, and compost received from the </a:t>
            </a:r>
            <a:r>
              <a:rPr lang="en-US" sz="2800" b="1" dirty="0" err="1" smtClean="0"/>
              <a:t>ecoDigester</a:t>
            </a:r>
            <a:r>
              <a:rPr lang="en-US" sz="2800" b="1" dirty="0" smtClean="0"/>
              <a:t>, such as classifying screening, whether there is any inert material, how to manage this material, operating and handling machineries, storage of compost required. </a:t>
            </a:r>
            <a:endParaRPr lang="en-US" sz="28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30</a:t>
            </a:fld>
            <a:endParaRPr lang="en-US"/>
          </a:p>
        </p:txBody>
      </p:sp>
      <p:pic>
        <p:nvPicPr>
          <p:cNvPr id="6" name="Picture 5" descr="http://www.for.gov.bc.ca/hfp/archives/amhome/images/6steps1.gif"/>
          <p:cNvPicPr/>
          <p:nvPr/>
        </p:nvPicPr>
        <p:blipFill>
          <a:blip r:embed="rId3"/>
          <a:srcRect/>
          <a:stretch>
            <a:fillRect/>
          </a:stretch>
        </p:blipFill>
        <p:spPr bwMode="auto">
          <a:xfrm>
            <a:off x="3591719" y="2714625"/>
            <a:ext cx="3257550" cy="1905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3" name="Picture 2" descr="43.jpg"/>
          <p:cNvPicPr>
            <a:picLocks noChangeAspect="1"/>
          </p:cNvPicPr>
          <p:nvPr/>
        </p:nvPicPr>
        <p:blipFill>
          <a:blip r:embed="rId3" cstate="print"/>
          <a:stretch>
            <a:fillRect/>
          </a:stretch>
        </p:blipFill>
        <p:spPr>
          <a:xfrm>
            <a:off x="0" y="2152"/>
            <a:ext cx="10688638" cy="7558546"/>
          </a:xfrm>
          <a:prstGeom prst="rect">
            <a:avLst/>
          </a:prstGeom>
        </p:spPr>
      </p:pic>
      <p:sp>
        <p:nvSpPr>
          <p:cNvPr id="4" name="Slide Number Placeholder 3"/>
          <p:cNvSpPr>
            <a:spLocks noGrp="1"/>
          </p:cNvSpPr>
          <p:nvPr>
            <p:ph type="sldNum" sz="quarter" idx="12"/>
          </p:nvPr>
        </p:nvSpPr>
        <p:spPr/>
        <p:txBody>
          <a:bodyPr/>
          <a:lstStyle/>
          <a:p>
            <a:fld id="{71C5D55B-390D-4407-AC18-1C38B0EAD8E7}"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3" name="Picture 2" descr="44.jpg"/>
          <p:cNvPicPr>
            <a:picLocks noChangeAspect="1"/>
          </p:cNvPicPr>
          <p:nvPr/>
        </p:nvPicPr>
        <p:blipFill>
          <a:blip r:embed="rId3" cstate="print"/>
          <a:stretch>
            <a:fillRect/>
          </a:stretch>
        </p:blipFill>
        <p:spPr>
          <a:xfrm>
            <a:off x="0" y="-28575"/>
            <a:ext cx="10688638" cy="7558546"/>
          </a:xfrm>
          <a:prstGeom prst="rect">
            <a:avLst/>
          </a:prstGeom>
        </p:spPr>
      </p:pic>
      <p:sp>
        <p:nvSpPr>
          <p:cNvPr id="4" name="Slide Number Placeholder 3"/>
          <p:cNvSpPr>
            <a:spLocks noGrp="1"/>
          </p:cNvSpPr>
          <p:nvPr>
            <p:ph type="sldNum" sz="quarter" idx="12"/>
          </p:nvPr>
        </p:nvSpPr>
        <p:spPr/>
        <p:txBody>
          <a:bodyPr/>
          <a:lstStyle/>
          <a:p>
            <a:fld id="{71C5D55B-390D-4407-AC18-1C38B0EAD8E7}"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0"/>
            <a:ext cx="10688638" cy="7558546"/>
          </a:xfrm>
          <a:prstGeom prst="rect">
            <a:avLst/>
          </a:prstGeom>
        </p:spPr>
      </p:pic>
      <p:sp>
        <p:nvSpPr>
          <p:cNvPr id="4" name="Rectangle 3"/>
          <p:cNvSpPr/>
          <p:nvPr/>
        </p:nvSpPr>
        <p:spPr>
          <a:xfrm>
            <a:off x="619919" y="5573494"/>
            <a:ext cx="9372600" cy="646331"/>
          </a:xfrm>
          <a:prstGeom prst="rect">
            <a:avLst/>
          </a:prstGeom>
        </p:spPr>
        <p:txBody>
          <a:bodyPr wrap="square">
            <a:spAutoFit/>
          </a:bodyPr>
          <a:lstStyle/>
          <a:p>
            <a:pPr algn="ctr"/>
            <a:r>
              <a:rPr lang="en-US" sz="3600" b="1" dirty="0" smtClean="0"/>
              <a:t>More Details &amp; Trade Enquiry: </a:t>
            </a:r>
            <a:endParaRPr lang="en-US" sz="3600" b="1" dirty="0"/>
          </a:p>
        </p:txBody>
      </p:sp>
      <p:sp>
        <p:nvSpPr>
          <p:cNvPr id="6" name="Rectangle 5"/>
          <p:cNvSpPr/>
          <p:nvPr/>
        </p:nvSpPr>
        <p:spPr>
          <a:xfrm>
            <a:off x="619919" y="6062960"/>
            <a:ext cx="9372600" cy="461665"/>
          </a:xfrm>
          <a:prstGeom prst="rect">
            <a:avLst/>
          </a:prstGeom>
        </p:spPr>
        <p:txBody>
          <a:bodyPr wrap="square">
            <a:spAutoFit/>
          </a:bodyPr>
          <a:lstStyle/>
          <a:p>
            <a:pPr algn="ctr"/>
            <a:r>
              <a:rPr lang="en-US" sz="2400" b="1" dirty="0" smtClean="0">
                <a:solidFill>
                  <a:srgbClr val="00823B"/>
                </a:solidFill>
              </a:rPr>
              <a:t>www.ecogei.com</a:t>
            </a:r>
          </a:p>
        </p:txBody>
      </p:sp>
      <p:sp>
        <p:nvSpPr>
          <p:cNvPr id="8" name="Slide Number Placeholder 7"/>
          <p:cNvSpPr>
            <a:spLocks noGrp="1"/>
          </p:cNvSpPr>
          <p:nvPr>
            <p:ph type="sldNum" sz="quarter" idx="12"/>
          </p:nvPr>
        </p:nvSpPr>
        <p:spPr/>
        <p:txBody>
          <a:bodyPr/>
          <a:lstStyle/>
          <a:p>
            <a:fld id="{71C5D55B-390D-4407-AC18-1C38B0EAD8E7}" type="slidenum">
              <a:rPr lang="en-US" smtClean="0"/>
              <a:pPr/>
              <a:t>33</a:t>
            </a:fld>
            <a:endParaRPr lang="en-US"/>
          </a:p>
        </p:txBody>
      </p:sp>
      <p:pic>
        <p:nvPicPr>
          <p:cNvPr id="10" name="Picture 9" descr="http://t3.gstatic.com/images?q=tbn:ANd9GcQP9slaLgi_idTqbBZumMcTzUoKxGKvbUrKpz0InepUbO4k50_V"/>
          <p:cNvPicPr/>
          <p:nvPr/>
        </p:nvPicPr>
        <p:blipFill>
          <a:blip r:embed="rId3"/>
          <a:srcRect/>
          <a:stretch>
            <a:fillRect/>
          </a:stretch>
        </p:blipFill>
        <p:spPr bwMode="auto">
          <a:xfrm>
            <a:off x="2524919" y="1724025"/>
            <a:ext cx="5562600" cy="3886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2" cstate="print"/>
          <a:stretch>
            <a:fillRect/>
          </a:stretch>
        </p:blipFill>
        <p:spPr>
          <a:xfrm>
            <a:off x="0" y="0"/>
            <a:ext cx="10688638" cy="7558546"/>
          </a:xfrm>
          <a:prstGeom prst="rect">
            <a:avLst/>
          </a:prstGeom>
        </p:spPr>
      </p:pic>
      <p:pic>
        <p:nvPicPr>
          <p:cNvPr id="6" name="Picture 5" descr="mnmnmnm.jpg"/>
          <p:cNvPicPr>
            <a:picLocks noChangeAspect="1"/>
          </p:cNvPicPr>
          <p:nvPr/>
        </p:nvPicPr>
        <p:blipFill>
          <a:blip r:embed="rId3" cstate="print"/>
          <a:stretch>
            <a:fillRect/>
          </a:stretch>
        </p:blipFill>
        <p:spPr>
          <a:xfrm>
            <a:off x="0" y="4304"/>
            <a:ext cx="10688638" cy="7558546"/>
          </a:xfrm>
          <a:prstGeom prst="rect">
            <a:avLst/>
          </a:prstGeom>
        </p:spPr>
      </p:pic>
      <p:sp>
        <p:nvSpPr>
          <p:cNvPr id="1025" name="Rectangle 1"/>
          <p:cNvSpPr>
            <a:spLocks noChangeArrowheads="1"/>
          </p:cNvSpPr>
          <p:nvPr/>
        </p:nvSpPr>
        <p:spPr bwMode="auto">
          <a:xfrm>
            <a:off x="1153319" y="2139736"/>
            <a:ext cx="8610600" cy="4260290"/>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000" dirty="0" smtClean="0">
                <a:solidFill>
                  <a:schemeClr val="bg1"/>
                </a:solidFill>
                <a:latin typeface="Impact" pitchFamily="34" charset="0"/>
              </a:rPr>
              <a:t>ECOGEI </a:t>
            </a:r>
            <a:r>
              <a:rPr lang="en-US" sz="3000" dirty="0" smtClean="0">
                <a:solidFill>
                  <a:schemeClr val="bg1"/>
                </a:solidFill>
                <a:latin typeface="Impact" pitchFamily="34" charset="0"/>
              </a:rPr>
              <a:t>GROUP, SINGAPORE</a:t>
            </a:r>
          </a:p>
          <a:p>
            <a:pPr algn="ctr"/>
            <a:endParaRPr lang="en-US" sz="3000" dirty="0">
              <a:solidFill>
                <a:schemeClr val="bg1"/>
              </a:solidFill>
              <a:latin typeface="Impact" pitchFamily="34" charset="0"/>
            </a:endParaRPr>
          </a:p>
          <a:p>
            <a:r>
              <a:rPr lang="en-US" sz="2400" b="1" dirty="0" smtClean="0">
                <a:solidFill>
                  <a:srgbClr val="FFFF00"/>
                </a:solidFill>
              </a:rPr>
              <a:t>3 </a:t>
            </a:r>
            <a:r>
              <a:rPr lang="en-US" sz="2400" b="1" dirty="0">
                <a:solidFill>
                  <a:srgbClr val="FFFF00"/>
                </a:solidFill>
              </a:rPr>
              <a:t>Overseas offices in:</a:t>
            </a:r>
          </a:p>
          <a:p>
            <a:pPr marL="636588" indent="163513">
              <a:lnSpc>
                <a:spcPct val="150000"/>
              </a:lnSpc>
              <a:buFont typeface="Arial" pitchFamily="34" charset="0"/>
              <a:buChar char="•"/>
            </a:pPr>
            <a:r>
              <a:rPr lang="en-US" sz="2800" b="1" dirty="0" smtClean="0"/>
              <a:t>	</a:t>
            </a:r>
            <a:r>
              <a:rPr lang="en-US" sz="2400" b="1" dirty="0" smtClean="0"/>
              <a:t>United Kingdom</a:t>
            </a:r>
          </a:p>
          <a:p>
            <a:pPr marL="636588" indent="392113">
              <a:lnSpc>
                <a:spcPct val="150000"/>
              </a:lnSpc>
              <a:buFont typeface="Arial" pitchFamily="34" charset="0"/>
              <a:buChar char="•"/>
            </a:pPr>
            <a:r>
              <a:rPr lang="en-US" sz="2400" b="1" dirty="0" smtClean="0"/>
              <a:t>Singapore</a:t>
            </a:r>
          </a:p>
          <a:p>
            <a:pPr marL="636588">
              <a:lnSpc>
                <a:spcPct val="150000"/>
              </a:lnSpc>
              <a:buFont typeface="Arial" pitchFamily="34" charset="0"/>
              <a:buChar char="•"/>
            </a:pPr>
            <a:r>
              <a:rPr lang="en-US" sz="2400" b="1" dirty="0" smtClean="0"/>
              <a:t>	Malaysia</a:t>
            </a:r>
            <a:endParaRPr lang="en-US" sz="2400" dirty="0"/>
          </a:p>
          <a:p>
            <a:pPr marL="636588">
              <a:lnSpc>
                <a:spcPct val="150000"/>
              </a:lnSpc>
              <a:buFont typeface="Arial" pitchFamily="34" charset="0"/>
              <a:buChar char="•"/>
            </a:pPr>
            <a:r>
              <a:rPr lang="en-US" sz="2400" b="1" dirty="0" smtClean="0"/>
              <a:t>	Republic of India</a:t>
            </a:r>
            <a:endParaRPr lang="en-US" sz="2400" dirty="0"/>
          </a:p>
          <a:p>
            <a:pPr marL="635000" indent="393700">
              <a:lnSpc>
                <a:spcPct val="150000"/>
              </a:lnSpc>
              <a:buFont typeface="Arial" pitchFamily="34" charset="0"/>
              <a:buChar char="•"/>
              <a:tabLst>
                <a:tab pos="1028700" algn="l"/>
              </a:tabLst>
            </a:pPr>
            <a:r>
              <a:rPr lang="en-US" sz="2400" b="1" dirty="0" smtClean="0"/>
              <a:t>Manufacturing </a:t>
            </a:r>
            <a:r>
              <a:rPr lang="en-US" sz="2400" b="1" dirty="0"/>
              <a:t>Facility in Singapore, UK and Malaysia</a:t>
            </a:r>
            <a:endParaRPr lang="en-US" sz="2400" dirty="0"/>
          </a:p>
        </p:txBody>
      </p:sp>
      <p:sp>
        <p:nvSpPr>
          <p:cNvPr id="4" name="Slide Number Placeholder 3"/>
          <p:cNvSpPr>
            <a:spLocks noGrp="1"/>
          </p:cNvSpPr>
          <p:nvPr>
            <p:ph type="sldNum" sz="quarter" idx="12"/>
          </p:nvPr>
        </p:nvSpPr>
        <p:spPr/>
        <p:txBody>
          <a:bodyPr/>
          <a:lstStyle/>
          <a:p>
            <a:fld id="{71C5D55B-390D-4407-AC18-1C38B0EAD8E7}" type="slidenum">
              <a:rPr lang="en-US" smtClean="0"/>
              <a:pPr/>
              <a:t>4</a:t>
            </a:fld>
            <a:endParaRPr lang="en-US"/>
          </a:p>
        </p:txBody>
      </p:sp>
      <p:pic>
        <p:nvPicPr>
          <p:cNvPr id="7" name="Picture 6" descr="http://www.vvar.in/use_images/corporate.jpg"/>
          <p:cNvPicPr/>
          <p:nvPr/>
        </p:nvPicPr>
        <p:blipFill>
          <a:blip r:embed="rId4"/>
          <a:srcRect/>
          <a:stretch>
            <a:fillRect/>
          </a:stretch>
        </p:blipFill>
        <p:spPr bwMode="auto">
          <a:xfrm>
            <a:off x="5496719" y="3248025"/>
            <a:ext cx="3429000" cy="2590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1025" name="Rectangle 1"/>
          <p:cNvSpPr>
            <a:spLocks noChangeArrowheads="1"/>
          </p:cNvSpPr>
          <p:nvPr/>
        </p:nvSpPr>
        <p:spPr bwMode="auto">
          <a:xfrm>
            <a:off x="1000919" y="1853034"/>
            <a:ext cx="8610600" cy="1090191"/>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200" dirty="0" smtClean="0">
                <a:latin typeface="Impact" pitchFamily="34" charset="0"/>
              </a:rPr>
              <a:t>Gaps in treatment systems in most of the </a:t>
            </a:r>
          </a:p>
          <a:p>
            <a:pPr algn="ctr"/>
            <a:r>
              <a:rPr lang="en-US" sz="3200" dirty="0" smtClean="0">
                <a:latin typeface="Impact" pitchFamily="34" charset="0"/>
              </a:rPr>
              <a:t>Urban Local Bodies are</a:t>
            </a:r>
            <a:endParaRPr lang="en-US" sz="2800" dirty="0">
              <a:latin typeface="Impact" pitchFamily="34" charset="0"/>
            </a:endParaRPr>
          </a:p>
        </p:txBody>
      </p:sp>
      <p:sp>
        <p:nvSpPr>
          <p:cNvPr id="7" name="Rectangle 1"/>
          <p:cNvSpPr>
            <a:spLocks noChangeArrowheads="1"/>
          </p:cNvSpPr>
          <p:nvPr/>
        </p:nvSpPr>
        <p:spPr bwMode="auto">
          <a:xfrm>
            <a:off x="1153319" y="2943225"/>
            <a:ext cx="8382000" cy="3798625"/>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marL="457200" lvl="0" indent="-457200" algn="just">
              <a:buFont typeface="+mj-lt"/>
              <a:buAutoNum type="arabicPeriod"/>
            </a:pPr>
            <a:r>
              <a:rPr lang="en-US" sz="2000" dirty="0"/>
              <a:t>Non availability of Land</a:t>
            </a:r>
          </a:p>
          <a:p>
            <a:pPr marL="457200" lvl="0" indent="-457200" algn="just">
              <a:buFont typeface="+mj-lt"/>
              <a:buAutoNum type="arabicPeriod"/>
            </a:pPr>
            <a:r>
              <a:rPr lang="en-US" sz="2000" dirty="0"/>
              <a:t>Lack of general awareness</a:t>
            </a:r>
          </a:p>
          <a:p>
            <a:pPr marL="457200" lvl="0" indent="-457200" algn="just">
              <a:buFont typeface="+mj-lt"/>
              <a:buAutoNum type="arabicPeriod"/>
            </a:pPr>
            <a:r>
              <a:rPr lang="en-US" sz="2000" dirty="0"/>
              <a:t>Apathy of the people </a:t>
            </a:r>
          </a:p>
          <a:p>
            <a:pPr marL="457200" lvl="0" indent="-457200" algn="just">
              <a:buFont typeface="+mj-lt"/>
              <a:buAutoNum type="arabicPeriod"/>
            </a:pPr>
            <a:r>
              <a:rPr lang="en-US" sz="2000" dirty="0"/>
              <a:t>Resistance of local people</a:t>
            </a:r>
          </a:p>
          <a:p>
            <a:pPr marL="457200" lvl="0" indent="-457200" algn="just">
              <a:buFont typeface="+mj-lt"/>
              <a:buAutoNum type="arabicPeriod"/>
            </a:pPr>
            <a:r>
              <a:rPr lang="en-US" sz="2000" dirty="0"/>
              <a:t>Not giving adequate priority by policy decision makers</a:t>
            </a:r>
          </a:p>
          <a:p>
            <a:pPr marL="457200" lvl="0" indent="-457200" algn="just">
              <a:buFont typeface="+mj-lt"/>
              <a:buAutoNum type="arabicPeriod"/>
            </a:pPr>
            <a:r>
              <a:rPr lang="en-US" sz="2000" dirty="0"/>
              <a:t>The available facilities are only partial- some sort of treatment plants alone</a:t>
            </a:r>
          </a:p>
          <a:p>
            <a:pPr marL="457200" lvl="0" indent="-457200" algn="just">
              <a:buFont typeface="+mj-lt"/>
              <a:buAutoNum type="arabicPeriod"/>
            </a:pPr>
            <a:r>
              <a:rPr lang="en-US" sz="2000" dirty="0"/>
              <a:t>No comprehensive facility having </a:t>
            </a:r>
            <a:r>
              <a:rPr lang="en-US" sz="2000" b="1" u="sng" dirty="0"/>
              <a:t>segregation</a:t>
            </a:r>
            <a:r>
              <a:rPr lang="en-US" sz="2000" dirty="0"/>
              <a:t> at source, door to door </a:t>
            </a:r>
            <a:r>
              <a:rPr lang="en-US" sz="2000" b="1" u="sng" dirty="0"/>
              <a:t>collection</a:t>
            </a:r>
            <a:r>
              <a:rPr lang="en-US" sz="2000" dirty="0"/>
              <a:t>, </a:t>
            </a:r>
            <a:r>
              <a:rPr lang="en-US" sz="2000" b="1" u="sng" dirty="0"/>
              <a:t>transportation </a:t>
            </a:r>
            <a:r>
              <a:rPr lang="en-US" sz="2000" dirty="0"/>
              <a:t>to the treatment plant, </a:t>
            </a:r>
            <a:r>
              <a:rPr lang="en-US" sz="2000" b="1" u="sng" dirty="0"/>
              <a:t>processing</a:t>
            </a:r>
            <a:r>
              <a:rPr lang="en-US" sz="2000" dirty="0"/>
              <a:t> and </a:t>
            </a:r>
            <a:r>
              <a:rPr lang="en-US" sz="2000" b="1" u="sng" dirty="0"/>
              <a:t>disposal</a:t>
            </a:r>
            <a:r>
              <a:rPr lang="en-US" sz="2000" dirty="0"/>
              <a:t> of inert materials into the </a:t>
            </a:r>
            <a:r>
              <a:rPr lang="en-US" sz="2000" b="1" u="sng" dirty="0"/>
              <a:t>landfill</a:t>
            </a:r>
            <a:r>
              <a:rPr lang="en-US" sz="2000" dirty="0"/>
              <a:t>.</a:t>
            </a:r>
          </a:p>
          <a:p>
            <a:pPr marL="457200" lvl="0" indent="-457200" algn="just">
              <a:buFont typeface="+mj-lt"/>
              <a:buAutoNum type="arabicPeriod"/>
            </a:pPr>
            <a:r>
              <a:rPr lang="en-US" sz="2000" dirty="0"/>
              <a:t>Non availability of appropriate technology</a:t>
            </a:r>
          </a:p>
          <a:p>
            <a:pPr marL="457200" lvl="0" indent="-457200" algn="just">
              <a:buFont typeface="+mj-lt"/>
              <a:buAutoNum type="arabicPeriod"/>
            </a:pPr>
            <a:r>
              <a:rPr lang="en-US" sz="2000" dirty="0"/>
              <a:t>Inadequate expertise in the field</a:t>
            </a:r>
          </a:p>
        </p:txBody>
      </p:sp>
      <p:pic>
        <p:nvPicPr>
          <p:cNvPr id="6" name="Picture 5" descr="13.jpg"/>
          <p:cNvPicPr>
            <a:picLocks noChangeAspect="1"/>
          </p:cNvPicPr>
          <p:nvPr/>
        </p:nvPicPr>
        <p:blipFill>
          <a:blip r:embed="rId3" cstate="print"/>
          <a:stretch>
            <a:fillRect/>
          </a:stretch>
        </p:blipFill>
        <p:spPr>
          <a:xfrm>
            <a:off x="0" y="2152"/>
            <a:ext cx="10688638" cy="7558546"/>
          </a:xfrm>
          <a:prstGeom prst="rect">
            <a:avLst/>
          </a:prstGeom>
        </p:spPr>
      </p:pic>
      <p:sp>
        <p:nvSpPr>
          <p:cNvPr id="9" name="Slide Number Placeholder 8"/>
          <p:cNvSpPr>
            <a:spLocks noGrp="1"/>
          </p:cNvSpPr>
          <p:nvPr>
            <p:ph type="sldNum" sz="quarter" idx="12"/>
          </p:nvPr>
        </p:nvSpPr>
        <p:spPr/>
        <p:txBody>
          <a:bodyPr/>
          <a:lstStyle/>
          <a:p>
            <a:fld id="{71C5D55B-390D-4407-AC18-1C38B0EAD8E7}" type="slidenum">
              <a:rPr lang="en-US" smtClean="0"/>
              <a:pPr/>
              <a:t>5</a:t>
            </a:fld>
            <a:endParaRPr lang="en-US"/>
          </a:p>
        </p:txBody>
      </p:sp>
      <p:pic>
        <p:nvPicPr>
          <p:cNvPr id="10" name="Picture 9" descr="0004.jpg"/>
          <p:cNvPicPr>
            <a:picLocks noChangeAspect="1"/>
          </p:cNvPicPr>
          <p:nvPr/>
        </p:nvPicPr>
        <p:blipFill>
          <a:blip r:embed="rId4" cstate="print"/>
          <a:stretch>
            <a:fillRect/>
          </a:stretch>
        </p:blipFill>
        <p:spPr>
          <a:xfrm>
            <a:off x="0" y="47625"/>
            <a:ext cx="10688638" cy="7558546"/>
          </a:xfrm>
          <a:prstGeom prst="rect">
            <a:avLst/>
          </a:prstGeom>
        </p:spPr>
      </p:pic>
      <p:pic>
        <p:nvPicPr>
          <p:cNvPr id="11" name="Picture 10" descr="http://www.bpprocess.com/images/eco_friendly.jpg"/>
          <p:cNvPicPr/>
          <p:nvPr/>
        </p:nvPicPr>
        <p:blipFill>
          <a:blip r:embed="rId5"/>
          <a:srcRect/>
          <a:stretch>
            <a:fillRect/>
          </a:stretch>
        </p:blipFill>
        <p:spPr bwMode="auto">
          <a:xfrm>
            <a:off x="1077119" y="2409825"/>
            <a:ext cx="2362200" cy="2514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10" name="Picture 9" descr="1.jpg"/>
          <p:cNvPicPr>
            <a:picLocks noChangeAspect="1"/>
          </p:cNvPicPr>
          <p:nvPr/>
        </p:nvPicPr>
        <p:blipFill>
          <a:blip r:embed="rId3" cstate="print"/>
          <a:stretch>
            <a:fillRect/>
          </a:stretch>
        </p:blipFill>
        <p:spPr>
          <a:xfrm>
            <a:off x="0" y="-28575"/>
            <a:ext cx="10688638" cy="7558546"/>
          </a:xfrm>
          <a:prstGeom prst="rect">
            <a:avLst/>
          </a:prstGeom>
        </p:spPr>
      </p:pic>
      <p:sp>
        <p:nvSpPr>
          <p:cNvPr id="4" name="Slide Number Placeholder 3"/>
          <p:cNvSpPr>
            <a:spLocks noGrp="1"/>
          </p:cNvSpPr>
          <p:nvPr>
            <p:ph type="sldNum" sz="quarter" idx="12"/>
          </p:nvPr>
        </p:nvSpPr>
        <p:spPr/>
        <p:txBody>
          <a:bodyPr/>
          <a:lstStyle/>
          <a:p>
            <a:fld id="{71C5D55B-390D-4407-AC18-1C38B0EAD8E7}" type="slidenum">
              <a:rPr lang="en-US" smtClean="0"/>
              <a:pPr/>
              <a:t>6</a:t>
            </a:fld>
            <a:endParaRPr lang="en-US"/>
          </a:p>
        </p:txBody>
      </p:sp>
      <p:pic>
        <p:nvPicPr>
          <p:cNvPr id="6" name="Picture 5" descr="http://www.european-coatings.com/var/ezflow_site/storage/images/european-coatings/home/raw-materials-technologies/technologies/powder/eco-friendly-colorant-launched/502291-1-eng-GB/Eco-friendly-colorant-launched.jpg"/>
          <p:cNvPicPr/>
          <p:nvPr/>
        </p:nvPicPr>
        <p:blipFill>
          <a:blip r:embed="rId4" cstate="print"/>
          <a:srcRect/>
          <a:stretch>
            <a:fillRect/>
          </a:stretch>
        </p:blipFill>
        <p:spPr bwMode="auto">
          <a:xfrm>
            <a:off x="8697119" y="5000625"/>
            <a:ext cx="1752600" cy="13144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COGEI FINAL PRESENTATION.jpg"/>
          <p:cNvPicPr>
            <a:picLocks noChangeAspect="1"/>
          </p:cNvPicPr>
          <p:nvPr/>
        </p:nvPicPr>
        <p:blipFill>
          <a:blip r:embed="rId2" cstate="print"/>
          <a:stretch>
            <a:fillRect/>
          </a:stretch>
        </p:blipFill>
        <p:spPr>
          <a:xfrm>
            <a:off x="0" y="2152"/>
            <a:ext cx="10688638" cy="7558546"/>
          </a:xfrm>
          <a:prstGeom prst="rect">
            <a:avLst/>
          </a:prstGeom>
        </p:spPr>
      </p:pic>
      <p:sp>
        <p:nvSpPr>
          <p:cNvPr id="1025" name="Rectangle 1"/>
          <p:cNvSpPr>
            <a:spLocks noChangeArrowheads="1"/>
          </p:cNvSpPr>
          <p:nvPr/>
        </p:nvSpPr>
        <p:spPr bwMode="auto">
          <a:xfrm>
            <a:off x="1000919" y="1853034"/>
            <a:ext cx="8610600" cy="1090191"/>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algn="ctr"/>
            <a:r>
              <a:rPr lang="en-US" sz="3200" dirty="0" smtClean="0">
                <a:latin typeface="Impact" pitchFamily="34" charset="0"/>
              </a:rPr>
              <a:t>Gaps in treatment systems in most of the </a:t>
            </a:r>
          </a:p>
          <a:p>
            <a:pPr algn="ctr"/>
            <a:r>
              <a:rPr lang="en-US" sz="3200" dirty="0" smtClean="0">
                <a:latin typeface="Impact" pitchFamily="34" charset="0"/>
              </a:rPr>
              <a:t>Urban Local Bodies are</a:t>
            </a:r>
            <a:endParaRPr lang="en-US" sz="2800" dirty="0">
              <a:latin typeface="Impact" pitchFamily="34" charset="0"/>
            </a:endParaRPr>
          </a:p>
        </p:txBody>
      </p:sp>
      <p:sp>
        <p:nvSpPr>
          <p:cNvPr id="7" name="Rectangle 1"/>
          <p:cNvSpPr>
            <a:spLocks noChangeArrowheads="1"/>
          </p:cNvSpPr>
          <p:nvPr/>
        </p:nvSpPr>
        <p:spPr bwMode="auto">
          <a:xfrm>
            <a:off x="1153319" y="2943225"/>
            <a:ext cx="8382000" cy="3798625"/>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spAutoFit/>
          </a:bodyPr>
          <a:lstStyle/>
          <a:p>
            <a:pPr marL="457200" lvl="0" indent="-457200" algn="just">
              <a:buFont typeface="+mj-lt"/>
              <a:buAutoNum type="arabicPeriod"/>
            </a:pPr>
            <a:r>
              <a:rPr lang="en-US" sz="2000" dirty="0"/>
              <a:t>Non availability of Land</a:t>
            </a:r>
          </a:p>
          <a:p>
            <a:pPr marL="457200" lvl="0" indent="-457200" algn="just">
              <a:buFont typeface="+mj-lt"/>
              <a:buAutoNum type="arabicPeriod"/>
            </a:pPr>
            <a:r>
              <a:rPr lang="en-US" sz="2000" dirty="0"/>
              <a:t>Lack of general awareness</a:t>
            </a:r>
          </a:p>
          <a:p>
            <a:pPr marL="457200" lvl="0" indent="-457200" algn="just">
              <a:buFont typeface="+mj-lt"/>
              <a:buAutoNum type="arabicPeriod"/>
            </a:pPr>
            <a:r>
              <a:rPr lang="en-US" sz="2000" dirty="0"/>
              <a:t>Apathy of the people </a:t>
            </a:r>
          </a:p>
          <a:p>
            <a:pPr marL="457200" lvl="0" indent="-457200" algn="just">
              <a:buFont typeface="+mj-lt"/>
              <a:buAutoNum type="arabicPeriod"/>
            </a:pPr>
            <a:r>
              <a:rPr lang="en-US" sz="2000" dirty="0"/>
              <a:t>Resistance of local people</a:t>
            </a:r>
          </a:p>
          <a:p>
            <a:pPr marL="457200" lvl="0" indent="-457200" algn="just">
              <a:buFont typeface="+mj-lt"/>
              <a:buAutoNum type="arabicPeriod"/>
            </a:pPr>
            <a:r>
              <a:rPr lang="en-US" sz="2000" dirty="0"/>
              <a:t>Not giving adequate priority by policy decision makers</a:t>
            </a:r>
          </a:p>
          <a:p>
            <a:pPr marL="457200" lvl="0" indent="-457200" algn="just">
              <a:buFont typeface="+mj-lt"/>
              <a:buAutoNum type="arabicPeriod"/>
            </a:pPr>
            <a:r>
              <a:rPr lang="en-US" sz="2000" dirty="0"/>
              <a:t>The available facilities are only partial- some sort of treatment plants alone</a:t>
            </a:r>
          </a:p>
          <a:p>
            <a:pPr marL="457200" lvl="0" indent="-457200" algn="just">
              <a:buFont typeface="+mj-lt"/>
              <a:buAutoNum type="arabicPeriod"/>
            </a:pPr>
            <a:r>
              <a:rPr lang="en-US" sz="2000" dirty="0"/>
              <a:t>No comprehensive facility having </a:t>
            </a:r>
            <a:r>
              <a:rPr lang="en-US" sz="2000" b="1" u="sng" dirty="0"/>
              <a:t>segregation</a:t>
            </a:r>
            <a:r>
              <a:rPr lang="en-US" sz="2000" dirty="0"/>
              <a:t> at source, door to door </a:t>
            </a:r>
            <a:r>
              <a:rPr lang="en-US" sz="2000" b="1" u="sng" dirty="0"/>
              <a:t>collection</a:t>
            </a:r>
            <a:r>
              <a:rPr lang="en-US" sz="2000" dirty="0"/>
              <a:t>, </a:t>
            </a:r>
            <a:r>
              <a:rPr lang="en-US" sz="2000" b="1" u="sng" dirty="0"/>
              <a:t>transportation </a:t>
            </a:r>
            <a:r>
              <a:rPr lang="en-US" sz="2000" dirty="0"/>
              <a:t>to the treatment plant, </a:t>
            </a:r>
            <a:r>
              <a:rPr lang="en-US" sz="2000" b="1" u="sng" dirty="0"/>
              <a:t>processing</a:t>
            </a:r>
            <a:r>
              <a:rPr lang="en-US" sz="2000" dirty="0"/>
              <a:t> and </a:t>
            </a:r>
            <a:r>
              <a:rPr lang="en-US" sz="2000" b="1" u="sng" dirty="0"/>
              <a:t>disposal</a:t>
            </a:r>
            <a:r>
              <a:rPr lang="en-US" sz="2000" dirty="0"/>
              <a:t> of inert materials into the </a:t>
            </a:r>
            <a:r>
              <a:rPr lang="en-US" sz="2000" b="1" u="sng" dirty="0"/>
              <a:t>landfill</a:t>
            </a:r>
            <a:r>
              <a:rPr lang="en-US" sz="2000" dirty="0"/>
              <a:t>.</a:t>
            </a:r>
          </a:p>
          <a:p>
            <a:pPr marL="457200" lvl="0" indent="-457200" algn="just">
              <a:buFont typeface="+mj-lt"/>
              <a:buAutoNum type="arabicPeriod"/>
            </a:pPr>
            <a:r>
              <a:rPr lang="en-US" sz="2000" dirty="0"/>
              <a:t>Non availability of appropriate technology</a:t>
            </a:r>
          </a:p>
          <a:p>
            <a:pPr marL="457200" lvl="0" indent="-457200" algn="just">
              <a:buFont typeface="+mj-lt"/>
              <a:buAutoNum type="arabicPeriod"/>
            </a:pPr>
            <a:r>
              <a:rPr lang="en-US" sz="2000" dirty="0"/>
              <a:t>Inadequate expertise in the field</a:t>
            </a:r>
          </a:p>
        </p:txBody>
      </p:sp>
      <p:pic>
        <p:nvPicPr>
          <p:cNvPr id="5" name="Picture 4" descr="14.jpg"/>
          <p:cNvPicPr>
            <a:picLocks noChangeAspect="1"/>
          </p:cNvPicPr>
          <p:nvPr/>
        </p:nvPicPr>
        <p:blipFill>
          <a:blip r:embed="rId3" cstate="print"/>
          <a:stretch>
            <a:fillRect/>
          </a:stretch>
        </p:blipFill>
        <p:spPr>
          <a:xfrm>
            <a:off x="0" y="2152"/>
            <a:ext cx="10688638" cy="7558546"/>
          </a:xfrm>
          <a:prstGeom prst="rect">
            <a:avLst/>
          </a:prstGeom>
        </p:spPr>
      </p:pic>
      <p:sp>
        <p:nvSpPr>
          <p:cNvPr id="6" name="Slide Number Placeholder 5"/>
          <p:cNvSpPr>
            <a:spLocks noGrp="1"/>
          </p:cNvSpPr>
          <p:nvPr>
            <p:ph type="sldNum" sz="quarter" idx="12"/>
          </p:nvPr>
        </p:nvSpPr>
        <p:spPr/>
        <p:txBody>
          <a:bodyPr/>
          <a:lstStyle/>
          <a:p>
            <a:fld id="{71C5D55B-390D-4407-AC18-1C38B0EAD8E7}"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2152"/>
            <a:ext cx="10688638" cy="7558546"/>
          </a:xfrm>
          <a:prstGeom prst="rect">
            <a:avLst/>
          </a:prstGeom>
        </p:spPr>
      </p:pic>
      <p:pic>
        <p:nvPicPr>
          <p:cNvPr id="4" name="Picture 3" descr="2.jpg"/>
          <p:cNvPicPr>
            <a:picLocks noChangeAspect="1"/>
          </p:cNvPicPr>
          <p:nvPr/>
        </p:nvPicPr>
        <p:blipFill>
          <a:blip r:embed="rId3" cstate="print"/>
          <a:stretch>
            <a:fillRect/>
          </a:stretch>
        </p:blipFill>
        <p:spPr>
          <a:xfrm>
            <a:off x="0" y="2152"/>
            <a:ext cx="10688638" cy="7558546"/>
          </a:xfrm>
          <a:prstGeom prst="rect">
            <a:avLst/>
          </a:prstGeom>
        </p:spPr>
      </p:pic>
      <p:sp>
        <p:nvSpPr>
          <p:cNvPr id="6" name="Slide Number Placeholder 5"/>
          <p:cNvSpPr>
            <a:spLocks noGrp="1"/>
          </p:cNvSpPr>
          <p:nvPr>
            <p:ph type="sldNum" sz="quarter" idx="12"/>
          </p:nvPr>
        </p:nvSpPr>
        <p:spPr/>
        <p:txBody>
          <a:bodyPr/>
          <a:lstStyle/>
          <a:p>
            <a:fld id="{71C5D55B-390D-4407-AC18-1C38B0EAD8E7}"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GEI FINAL PRESENTATION.jpg"/>
          <p:cNvPicPr>
            <a:picLocks noChangeAspect="1"/>
          </p:cNvPicPr>
          <p:nvPr/>
        </p:nvPicPr>
        <p:blipFill>
          <a:blip r:embed="rId2" cstate="print"/>
          <a:stretch>
            <a:fillRect/>
          </a:stretch>
        </p:blipFill>
        <p:spPr>
          <a:xfrm>
            <a:off x="0" y="32879"/>
            <a:ext cx="10688638" cy="7558546"/>
          </a:xfrm>
          <a:prstGeom prst="rect">
            <a:avLst/>
          </a:prstGeom>
        </p:spPr>
      </p:pic>
      <p:sp>
        <p:nvSpPr>
          <p:cNvPr id="6" name="Rectangle 5"/>
          <p:cNvSpPr/>
          <p:nvPr/>
        </p:nvSpPr>
        <p:spPr>
          <a:xfrm>
            <a:off x="924719" y="3400425"/>
            <a:ext cx="9144000" cy="2943563"/>
          </a:xfrm>
          <a:prstGeom prst="rect">
            <a:avLst/>
          </a:prstGeom>
        </p:spPr>
        <p:txBody>
          <a:bodyPr wrap="square">
            <a:spAutoFit/>
          </a:bodyPr>
          <a:lstStyle/>
          <a:p>
            <a:pPr indent="290513">
              <a:lnSpc>
                <a:spcPct val="200000"/>
              </a:lnSpc>
              <a:buFont typeface="Arial" pitchFamily="34" charset="0"/>
              <a:buChar char="•"/>
            </a:pPr>
            <a:r>
              <a:rPr lang="en-US" sz="2400" b="1" dirty="0" smtClean="0"/>
              <a:t>Emphasis </a:t>
            </a:r>
            <a:r>
              <a:rPr lang="en-US" sz="2400" b="1" dirty="0"/>
              <a:t>on “Green Efforts” by Governments</a:t>
            </a:r>
          </a:p>
          <a:p>
            <a:pPr indent="290513">
              <a:lnSpc>
                <a:spcPct val="200000"/>
              </a:lnSpc>
              <a:buFont typeface="Arial" pitchFamily="34" charset="0"/>
              <a:buChar char="•"/>
            </a:pPr>
            <a:r>
              <a:rPr lang="en-US" sz="2400" b="1" dirty="0" smtClean="0"/>
              <a:t>Tap </a:t>
            </a:r>
            <a:r>
              <a:rPr lang="en-US" sz="2400" b="1" dirty="0"/>
              <a:t>on the environmental advantage and build better brand identity</a:t>
            </a:r>
          </a:p>
          <a:p>
            <a:pPr indent="290513">
              <a:lnSpc>
                <a:spcPct val="200000"/>
              </a:lnSpc>
              <a:buFont typeface="Arial" pitchFamily="34" charset="0"/>
              <a:buChar char="•"/>
            </a:pPr>
            <a:r>
              <a:rPr lang="en-US" sz="2400" b="1" dirty="0" smtClean="0"/>
              <a:t>Strategic </a:t>
            </a:r>
            <a:r>
              <a:rPr lang="en-US" sz="2400" b="1" dirty="0"/>
              <a:t>branding tool to differentiate from competitors</a:t>
            </a:r>
          </a:p>
          <a:p>
            <a:pPr indent="290513">
              <a:lnSpc>
                <a:spcPct val="200000"/>
              </a:lnSpc>
              <a:buFont typeface="Arial" pitchFamily="34" charset="0"/>
              <a:buChar char="•"/>
            </a:pPr>
            <a:r>
              <a:rPr lang="en-US" sz="2400" b="1" dirty="0" smtClean="0"/>
              <a:t>Positive </a:t>
            </a:r>
            <a:r>
              <a:rPr lang="en-US" sz="2400" b="1" dirty="0"/>
              <a:t>CSR will build confidence and goodwill with stakeholders</a:t>
            </a:r>
          </a:p>
        </p:txBody>
      </p:sp>
      <p:sp>
        <p:nvSpPr>
          <p:cNvPr id="7" name="Rectangle 6"/>
          <p:cNvSpPr/>
          <p:nvPr/>
        </p:nvSpPr>
        <p:spPr>
          <a:xfrm>
            <a:off x="391319" y="2144494"/>
            <a:ext cx="9753600" cy="646331"/>
          </a:xfrm>
          <a:prstGeom prst="rect">
            <a:avLst/>
          </a:prstGeom>
        </p:spPr>
        <p:txBody>
          <a:bodyPr wrap="square">
            <a:spAutoFit/>
          </a:bodyPr>
          <a:lstStyle/>
          <a:p>
            <a:pPr indent="347663" algn="ctr"/>
            <a:r>
              <a:rPr lang="en-US" sz="3600" dirty="0" smtClean="0">
                <a:latin typeface="Impact" pitchFamily="34" charset="0"/>
              </a:rPr>
              <a:t>DEVELOPING CSR AS A COMPETITIVE ADVANTAGE</a:t>
            </a:r>
            <a:endParaRPr lang="en-US" sz="3600" dirty="0">
              <a:latin typeface="Impact" pitchFamily="34" charset="0"/>
            </a:endParaRPr>
          </a:p>
        </p:txBody>
      </p:sp>
      <p:sp>
        <p:nvSpPr>
          <p:cNvPr id="8" name="Slide Number Placeholder 7"/>
          <p:cNvSpPr>
            <a:spLocks noGrp="1"/>
          </p:cNvSpPr>
          <p:nvPr>
            <p:ph type="sldNum" sz="quarter" idx="12"/>
          </p:nvPr>
        </p:nvSpPr>
        <p:spPr/>
        <p:txBody>
          <a:bodyPr/>
          <a:lstStyle/>
          <a:p>
            <a:fld id="{71C5D55B-390D-4407-AC18-1C38B0EAD8E7}" type="slidenum">
              <a:rPr lang="en-US" smtClean="0"/>
              <a:pPr/>
              <a:t>9</a:t>
            </a:fld>
            <a:endParaRPr lang="en-US"/>
          </a:p>
        </p:txBody>
      </p:sp>
      <p:pic>
        <p:nvPicPr>
          <p:cNvPr id="9" name="Picture 8" descr="http://www.wun.ac.uk/sites/default/files/imagecache/column_one_image/ecosystems.jpg"/>
          <p:cNvPicPr/>
          <p:nvPr/>
        </p:nvPicPr>
        <p:blipFill>
          <a:blip r:embed="rId3"/>
          <a:srcRect/>
          <a:stretch>
            <a:fillRect/>
          </a:stretch>
        </p:blipFill>
        <p:spPr bwMode="auto">
          <a:xfrm>
            <a:off x="7325519" y="2867025"/>
            <a:ext cx="2590800" cy="15906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TotalTime>
  <Words>888</Words>
  <Application>Microsoft Office PowerPoint</Application>
  <PresentationFormat>Custom</PresentationFormat>
  <Paragraphs>459</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Design</dc:creator>
  <cp:lastModifiedBy>User</cp:lastModifiedBy>
  <cp:revision>138</cp:revision>
  <dcterms:created xsi:type="dcterms:W3CDTF">2013-05-06T05:37:30Z</dcterms:created>
  <dcterms:modified xsi:type="dcterms:W3CDTF">2013-07-15T13:11:49Z</dcterms:modified>
</cp:coreProperties>
</file>